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60"/>
  </p:notesMasterIdLst>
  <p:sldIdLst>
    <p:sldId id="256" r:id="rId2"/>
    <p:sldId id="258" r:id="rId3"/>
    <p:sldId id="261" r:id="rId4"/>
    <p:sldId id="262" r:id="rId5"/>
    <p:sldId id="260" r:id="rId6"/>
    <p:sldId id="257" r:id="rId7"/>
    <p:sldId id="264" r:id="rId8"/>
    <p:sldId id="263" r:id="rId9"/>
    <p:sldId id="270" r:id="rId10"/>
    <p:sldId id="267" r:id="rId11"/>
    <p:sldId id="265" r:id="rId12"/>
    <p:sldId id="292" r:id="rId13"/>
    <p:sldId id="291" r:id="rId14"/>
    <p:sldId id="293" r:id="rId15"/>
    <p:sldId id="294" r:id="rId16"/>
    <p:sldId id="266" r:id="rId17"/>
    <p:sldId id="296" r:id="rId18"/>
    <p:sldId id="295" r:id="rId19"/>
    <p:sldId id="297" r:id="rId20"/>
    <p:sldId id="268" r:id="rId21"/>
    <p:sldId id="298" r:id="rId22"/>
    <p:sldId id="299" r:id="rId23"/>
    <p:sldId id="300" r:id="rId24"/>
    <p:sldId id="301" r:id="rId25"/>
    <p:sldId id="273" r:id="rId26"/>
    <p:sldId id="302" r:id="rId27"/>
    <p:sldId id="269" r:id="rId28"/>
    <p:sldId id="271" r:id="rId29"/>
    <p:sldId id="272" r:id="rId30"/>
    <p:sldId id="274" r:id="rId31"/>
    <p:sldId id="275" r:id="rId32"/>
    <p:sldId id="276" r:id="rId33"/>
    <p:sldId id="277" r:id="rId34"/>
    <p:sldId id="278" r:id="rId35"/>
    <p:sldId id="281" r:id="rId36"/>
    <p:sldId id="282" r:id="rId37"/>
    <p:sldId id="283" r:id="rId38"/>
    <p:sldId id="284" r:id="rId39"/>
    <p:sldId id="310" r:id="rId40"/>
    <p:sldId id="304" r:id="rId41"/>
    <p:sldId id="305" r:id="rId42"/>
    <p:sldId id="306" r:id="rId43"/>
    <p:sldId id="285" r:id="rId44"/>
    <p:sldId id="286" r:id="rId45"/>
    <p:sldId id="287" r:id="rId46"/>
    <p:sldId id="311" r:id="rId47"/>
    <p:sldId id="288" r:id="rId48"/>
    <p:sldId id="289" r:id="rId49"/>
    <p:sldId id="290" r:id="rId50"/>
    <p:sldId id="317" r:id="rId51"/>
    <p:sldId id="318" r:id="rId52"/>
    <p:sldId id="319" r:id="rId53"/>
    <p:sldId id="320" r:id="rId54"/>
    <p:sldId id="312" r:id="rId55"/>
    <p:sldId id="313" r:id="rId56"/>
    <p:sldId id="315" r:id="rId57"/>
    <p:sldId id="314" r:id="rId58"/>
    <p:sldId id="316"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7FF472B2-2D31-4A84-854D-405ECE971A2F}">
          <p14:sldIdLst>
            <p14:sldId id="256"/>
          </p14:sldIdLst>
        </p14:section>
        <p14:section name="Başlıksız Bölüm" id="{A9007467-AFA1-4DCB-9E6B-20E2AE86DF10}">
          <p14:sldIdLst>
            <p14:sldId id="258"/>
            <p14:sldId id="261"/>
            <p14:sldId id="262"/>
            <p14:sldId id="260"/>
            <p14:sldId id="257"/>
            <p14:sldId id="264"/>
            <p14:sldId id="263"/>
            <p14:sldId id="270"/>
            <p14:sldId id="267"/>
            <p14:sldId id="265"/>
            <p14:sldId id="292"/>
            <p14:sldId id="291"/>
            <p14:sldId id="293"/>
            <p14:sldId id="294"/>
            <p14:sldId id="266"/>
            <p14:sldId id="296"/>
            <p14:sldId id="295"/>
            <p14:sldId id="297"/>
            <p14:sldId id="268"/>
            <p14:sldId id="298"/>
            <p14:sldId id="299"/>
            <p14:sldId id="300"/>
            <p14:sldId id="301"/>
            <p14:sldId id="273"/>
            <p14:sldId id="302"/>
            <p14:sldId id="269"/>
            <p14:sldId id="271"/>
            <p14:sldId id="272"/>
            <p14:sldId id="274"/>
            <p14:sldId id="275"/>
            <p14:sldId id="276"/>
            <p14:sldId id="277"/>
            <p14:sldId id="278"/>
            <p14:sldId id="281"/>
            <p14:sldId id="282"/>
            <p14:sldId id="283"/>
            <p14:sldId id="284"/>
            <p14:sldId id="310"/>
            <p14:sldId id="304"/>
            <p14:sldId id="305"/>
            <p14:sldId id="306"/>
            <p14:sldId id="285"/>
            <p14:sldId id="286"/>
            <p14:sldId id="287"/>
            <p14:sldId id="311"/>
            <p14:sldId id="288"/>
            <p14:sldId id="289"/>
            <p14:sldId id="290"/>
            <p14:sldId id="317"/>
            <p14:sldId id="318"/>
            <p14:sldId id="319"/>
            <p14:sldId id="320"/>
            <p14:sldId id="312"/>
            <p14:sldId id="313"/>
            <p14:sldId id="315"/>
            <p14:sldId id="314"/>
            <p14:sldId id="3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673E3E-767C-434C-A9D8-45F180E37D8D}"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CADEE84C-61B5-4F91-A2A5-D509856241B0}">
      <dgm:prSet phldrT="[Metin]"/>
      <dgm:spPr/>
      <dgm:t>
        <a:bodyPr/>
        <a:lstStyle/>
        <a:p>
          <a:pPr>
            <a:lnSpc>
              <a:spcPct val="100000"/>
            </a:lnSpc>
          </a:pPr>
          <a:r>
            <a:rPr lang="tr-TR"/>
            <a:t>Sanayi Devrimi</a:t>
          </a:r>
        </a:p>
      </dgm:t>
    </dgm:pt>
    <dgm:pt modelId="{B62D4CAB-8C63-4C7F-9452-BA0CB0FBDFB7}" type="parTrans" cxnId="{37C5B126-9D4B-43D7-B2D0-76B177DA24E1}">
      <dgm:prSet/>
      <dgm:spPr/>
      <dgm:t>
        <a:bodyPr/>
        <a:lstStyle/>
        <a:p>
          <a:endParaRPr lang="tr-TR"/>
        </a:p>
      </dgm:t>
    </dgm:pt>
    <dgm:pt modelId="{7A7A2D8D-EF77-4FB3-A5C6-CA59141CB4ED}" type="sibTrans" cxnId="{37C5B126-9D4B-43D7-B2D0-76B177DA24E1}">
      <dgm:prSet/>
      <dgm:spPr/>
      <dgm:t>
        <a:bodyPr/>
        <a:lstStyle/>
        <a:p>
          <a:endParaRPr lang="tr-TR"/>
        </a:p>
      </dgm:t>
    </dgm:pt>
    <dgm:pt modelId="{C2B0EED1-4E2F-42B0-9CF3-6942B9F77777}">
      <dgm:prSet phldrT="[Metin]"/>
      <dgm:spPr/>
      <dgm:t>
        <a:bodyPr/>
        <a:lstStyle/>
        <a:p>
          <a:pPr>
            <a:lnSpc>
              <a:spcPct val="100000"/>
            </a:lnSpc>
          </a:pPr>
          <a:r>
            <a:rPr lang="tr-TR"/>
            <a:t>Gelişme</a:t>
          </a:r>
        </a:p>
      </dgm:t>
    </dgm:pt>
    <dgm:pt modelId="{AC88F6A9-574C-4900-991B-B8DD1EF040C8}" type="parTrans" cxnId="{494D9D28-3B40-4006-89B3-8DF718CFA214}">
      <dgm:prSet/>
      <dgm:spPr/>
      <dgm:t>
        <a:bodyPr/>
        <a:lstStyle/>
        <a:p>
          <a:endParaRPr lang="tr-TR"/>
        </a:p>
      </dgm:t>
    </dgm:pt>
    <dgm:pt modelId="{6E4D3A03-72EB-42BA-84C5-14B42D700E79}" type="sibTrans" cxnId="{494D9D28-3B40-4006-89B3-8DF718CFA214}">
      <dgm:prSet/>
      <dgm:spPr/>
      <dgm:t>
        <a:bodyPr/>
        <a:lstStyle/>
        <a:p>
          <a:endParaRPr lang="tr-TR"/>
        </a:p>
      </dgm:t>
    </dgm:pt>
    <dgm:pt modelId="{1EA4D8EF-BED4-4C7B-B358-5E4FF3C7BDD9}">
      <dgm:prSet phldrT="[Metin]"/>
      <dgm:spPr/>
      <dgm:t>
        <a:bodyPr/>
        <a:lstStyle/>
        <a:p>
          <a:pPr>
            <a:lnSpc>
              <a:spcPct val="100000"/>
            </a:lnSpc>
          </a:pPr>
          <a:r>
            <a:rPr lang="tr-TR"/>
            <a:t>Kalkınma</a:t>
          </a:r>
        </a:p>
      </dgm:t>
    </dgm:pt>
    <dgm:pt modelId="{976A2931-D2CB-4A8F-8C41-BC021591FA45}" type="parTrans" cxnId="{82DB50EF-8306-4674-8E14-815B5D7724E4}">
      <dgm:prSet/>
      <dgm:spPr/>
      <dgm:t>
        <a:bodyPr/>
        <a:lstStyle/>
        <a:p>
          <a:endParaRPr lang="tr-TR"/>
        </a:p>
      </dgm:t>
    </dgm:pt>
    <dgm:pt modelId="{83F5ADAF-F5E4-4F03-9777-29B8D77C8C29}" type="sibTrans" cxnId="{82DB50EF-8306-4674-8E14-815B5D7724E4}">
      <dgm:prSet/>
      <dgm:spPr/>
      <dgm:t>
        <a:bodyPr/>
        <a:lstStyle/>
        <a:p>
          <a:endParaRPr lang="tr-TR" dirty="0"/>
        </a:p>
      </dgm:t>
    </dgm:pt>
    <dgm:pt modelId="{108671E7-7BDE-4B43-8C97-E476F68CEA83}">
      <dgm:prSet phldrT="[Metin]"/>
      <dgm:spPr/>
      <dgm:t>
        <a:bodyPr/>
        <a:lstStyle/>
        <a:p>
          <a:pPr>
            <a:lnSpc>
              <a:spcPct val="100000"/>
            </a:lnSpc>
          </a:pPr>
          <a:r>
            <a:rPr lang="tr-TR"/>
            <a:t>Sanayileşme</a:t>
          </a:r>
        </a:p>
      </dgm:t>
    </dgm:pt>
    <dgm:pt modelId="{DFC0859D-F44D-4A86-8888-3ECFAB969D03}" type="parTrans" cxnId="{4FC40ECD-1484-4076-9F5C-D95325B9E296}">
      <dgm:prSet/>
      <dgm:spPr/>
      <dgm:t>
        <a:bodyPr/>
        <a:lstStyle/>
        <a:p>
          <a:endParaRPr lang="tr-TR"/>
        </a:p>
      </dgm:t>
    </dgm:pt>
    <dgm:pt modelId="{4A8351E6-C564-4C2D-9BBF-C9D256BCF337}" type="sibTrans" cxnId="{4FC40ECD-1484-4076-9F5C-D95325B9E296}">
      <dgm:prSet/>
      <dgm:spPr/>
      <dgm:t>
        <a:bodyPr/>
        <a:lstStyle/>
        <a:p>
          <a:endParaRPr lang="tr-TR"/>
        </a:p>
      </dgm:t>
    </dgm:pt>
    <dgm:pt modelId="{58E492FE-118D-4D3F-BC03-3071132307E2}">
      <dgm:prSet phldrT="[Metin]"/>
      <dgm:spPr/>
      <dgm:t>
        <a:bodyPr/>
        <a:lstStyle/>
        <a:p>
          <a:pPr>
            <a:lnSpc>
              <a:spcPct val="100000"/>
            </a:lnSpc>
          </a:pPr>
          <a:r>
            <a:rPr lang="tr-TR" dirty="0"/>
            <a:t>Büyüme</a:t>
          </a:r>
        </a:p>
      </dgm:t>
    </dgm:pt>
    <dgm:pt modelId="{2915EFF1-A9E0-4F8E-9D06-69156F4B56B7}" type="parTrans" cxnId="{D4519B80-6D94-4005-8C70-5A368F2478D6}">
      <dgm:prSet/>
      <dgm:spPr/>
      <dgm:t>
        <a:bodyPr/>
        <a:lstStyle/>
        <a:p>
          <a:endParaRPr lang="tr-TR"/>
        </a:p>
      </dgm:t>
    </dgm:pt>
    <dgm:pt modelId="{574E5AB9-20C7-4C1A-9518-A06216AFC5F7}" type="sibTrans" cxnId="{D4519B80-6D94-4005-8C70-5A368F2478D6}">
      <dgm:prSet/>
      <dgm:spPr/>
      <dgm:t>
        <a:bodyPr/>
        <a:lstStyle/>
        <a:p>
          <a:endParaRPr lang="tr-TR"/>
        </a:p>
      </dgm:t>
    </dgm:pt>
    <dgm:pt modelId="{FA0F3846-2176-491B-9F3A-2B2FE2F300A4}">
      <dgm:prSet phldrT="[Metin]"/>
      <dgm:spPr/>
      <dgm:t>
        <a:bodyPr/>
        <a:lstStyle/>
        <a:p>
          <a:pPr>
            <a:lnSpc>
              <a:spcPct val="100000"/>
            </a:lnSpc>
          </a:pPr>
          <a:r>
            <a:rPr lang="tr-TR" dirty="0"/>
            <a:t>Modernleşme</a:t>
          </a:r>
        </a:p>
      </dgm:t>
    </dgm:pt>
    <dgm:pt modelId="{7C3560C1-E809-4892-9E05-680DA370DC46}" type="parTrans" cxnId="{FA95BC50-84E9-41A2-A0BA-31B78D7DA890}">
      <dgm:prSet/>
      <dgm:spPr/>
      <dgm:t>
        <a:bodyPr/>
        <a:lstStyle/>
        <a:p>
          <a:endParaRPr lang="tr-TR"/>
        </a:p>
      </dgm:t>
    </dgm:pt>
    <dgm:pt modelId="{EB282C58-9B4A-4770-999C-57A0106692E0}" type="sibTrans" cxnId="{FA95BC50-84E9-41A2-A0BA-31B78D7DA890}">
      <dgm:prSet/>
      <dgm:spPr/>
      <dgm:t>
        <a:bodyPr/>
        <a:lstStyle/>
        <a:p>
          <a:endParaRPr lang="tr-TR"/>
        </a:p>
      </dgm:t>
    </dgm:pt>
    <dgm:pt modelId="{BD514717-C586-43F5-B7D2-B6C5B5226E75}" type="pres">
      <dgm:prSet presAssocID="{F0673E3E-767C-434C-A9D8-45F180E37D8D}" presName="root" presStyleCnt="0">
        <dgm:presLayoutVars>
          <dgm:dir/>
          <dgm:resizeHandles val="exact"/>
        </dgm:presLayoutVars>
      </dgm:prSet>
      <dgm:spPr/>
    </dgm:pt>
    <dgm:pt modelId="{3E439A33-85BD-4964-8698-88BFC333D1CB}" type="pres">
      <dgm:prSet presAssocID="{CADEE84C-61B5-4F91-A2A5-D509856241B0}" presName="compNode" presStyleCnt="0"/>
      <dgm:spPr/>
    </dgm:pt>
    <dgm:pt modelId="{FA27F7D0-2B9E-423E-BD04-4147873E67A3}" type="pres">
      <dgm:prSet presAssocID="{CADEE84C-61B5-4F91-A2A5-D509856241B0}"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Fabrika"/>
        </a:ext>
      </dgm:extLst>
    </dgm:pt>
    <dgm:pt modelId="{A610FC02-7645-4395-8CAE-24D64058626D}" type="pres">
      <dgm:prSet presAssocID="{CADEE84C-61B5-4F91-A2A5-D509856241B0}" presName="spaceRect" presStyleCnt="0"/>
      <dgm:spPr/>
    </dgm:pt>
    <dgm:pt modelId="{711B54AB-05F7-4B5C-B8A1-1D6238107916}" type="pres">
      <dgm:prSet presAssocID="{CADEE84C-61B5-4F91-A2A5-D509856241B0}" presName="textRect" presStyleLbl="revTx" presStyleIdx="0" presStyleCnt="6">
        <dgm:presLayoutVars>
          <dgm:chMax val="1"/>
          <dgm:chPref val="1"/>
        </dgm:presLayoutVars>
      </dgm:prSet>
      <dgm:spPr/>
    </dgm:pt>
    <dgm:pt modelId="{10C8ACEF-EA1C-4D01-9924-4BB73D7E84FC}" type="pres">
      <dgm:prSet presAssocID="{7A7A2D8D-EF77-4FB3-A5C6-CA59141CB4ED}" presName="sibTrans" presStyleCnt="0"/>
      <dgm:spPr/>
    </dgm:pt>
    <dgm:pt modelId="{F3A0CAEF-B1CE-4895-A281-263B48B02307}" type="pres">
      <dgm:prSet presAssocID="{C2B0EED1-4E2F-42B0-9CF3-6942B9F77777}" presName="compNode" presStyleCnt="0"/>
      <dgm:spPr/>
    </dgm:pt>
    <dgm:pt modelId="{DADC98E6-41EF-4589-A1A8-1010CC0C4222}" type="pres">
      <dgm:prSet presAssocID="{C2B0EED1-4E2F-42B0-9CF3-6942B9F77777}"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pward trend"/>
        </a:ext>
      </dgm:extLst>
    </dgm:pt>
    <dgm:pt modelId="{36EF8498-E49D-40EF-BB7D-F052F2C4476A}" type="pres">
      <dgm:prSet presAssocID="{C2B0EED1-4E2F-42B0-9CF3-6942B9F77777}" presName="spaceRect" presStyleCnt="0"/>
      <dgm:spPr/>
    </dgm:pt>
    <dgm:pt modelId="{9ADC19F6-ADD8-4E59-994F-2D4EAFC1417E}" type="pres">
      <dgm:prSet presAssocID="{C2B0EED1-4E2F-42B0-9CF3-6942B9F77777}" presName="textRect" presStyleLbl="revTx" presStyleIdx="1" presStyleCnt="6">
        <dgm:presLayoutVars>
          <dgm:chMax val="1"/>
          <dgm:chPref val="1"/>
        </dgm:presLayoutVars>
      </dgm:prSet>
      <dgm:spPr/>
    </dgm:pt>
    <dgm:pt modelId="{4EC3F4E3-A498-43ED-9449-39388DFF42C1}" type="pres">
      <dgm:prSet presAssocID="{6E4D3A03-72EB-42BA-84C5-14B42D700E79}" presName="sibTrans" presStyleCnt="0"/>
      <dgm:spPr/>
    </dgm:pt>
    <dgm:pt modelId="{F2384153-EBC0-45D6-B264-A316BF05C063}" type="pres">
      <dgm:prSet presAssocID="{1EA4D8EF-BED4-4C7B-B358-5E4FF3C7BDD9}" presName="compNode" presStyleCnt="0"/>
      <dgm:spPr/>
    </dgm:pt>
    <dgm:pt modelId="{3ED028F2-42C9-4608-8DF2-A2BBBCCF0BEF}" type="pres">
      <dgm:prSet presAssocID="{1EA4D8EF-BED4-4C7B-B358-5E4FF3C7BDD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usiness Growth"/>
        </a:ext>
      </dgm:extLst>
    </dgm:pt>
    <dgm:pt modelId="{A9F3AB34-8863-4060-9E3F-93D7F8BCB9E8}" type="pres">
      <dgm:prSet presAssocID="{1EA4D8EF-BED4-4C7B-B358-5E4FF3C7BDD9}" presName="spaceRect" presStyleCnt="0"/>
      <dgm:spPr/>
    </dgm:pt>
    <dgm:pt modelId="{EE03F796-E96A-4C5C-8655-A938D199593E}" type="pres">
      <dgm:prSet presAssocID="{1EA4D8EF-BED4-4C7B-B358-5E4FF3C7BDD9}" presName="textRect" presStyleLbl="revTx" presStyleIdx="2" presStyleCnt="6">
        <dgm:presLayoutVars>
          <dgm:chMax val="1"/>
          <dgm:chPref val="1"/>
        </dgm:presLayoutVars>
      </dgm:prSet>
      <dgm:spPr/>
    </dgm:pt>
    <dgm:pt modelId="{0C796EAA-916C-48E6-8E8B-22E2FCC4A9F5}" type="pres">
      <dgm:prSet presAssocID="{83F5ADAF-F5E4-4F03-9777-29B8D77C8C29}" presName="sibTrans" presStyleCnt="0"/>
      <dgm:spPr/>
    </dgm:pt>
    <dgm:pt modelId="{18F0C754-DB55-4EC7-B33A-D2F351543229}" type="pres">
      <dgm:prSet presAssocID="{108671E7-7BDE-4B43-8C97-E476F68CEA83}" presName="compNode" presStyleCnt="0"/>
      <dgm:spPr/>
    </dgm:pt>
    <dgm:pt modelId="{C9215DEF-BEB0-4F3A-A6AA-F7D6E178FFD2}" type="pres">
      <dgm:prSet presAssocID="{108671E7-7BDE-4B43-8C97-E476F68CEA8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işliler"/>
        </a:ext>
      </dgm:extLst>
    </dgm:pt>
    <dgm:pt modelId="{2E74C667-322A-4400-9A6C-832FBEA8F246}" type="pres">
      <dgm:prSet presAssocID="{108671E7-7BDE-4B43-8C97-E476F68CEA83}" presName="spaceRect" presStyleCnt="0"/>
      <dgm:spPr/>
    </dgm:pt>
    <dgm:pt modelId="{B9765F07-0613-4EFB-8BCD-913B7B91EFA4}" type="pres">
      <dgm:prSet presAssocID="{108671E7-7BDE-4B43-8C97-E476F68CEA83}" presName="textRect" presStyleLbl="revTx" presStyleIdx="3" presStyleCnt="6">
        <dgm:presLayoutVars>
          <dgm:chMax val="1"/>
          <dgm:chPref val="1"/>
        </dgm:presLayoutVars>
      </dgm:prSet>
      <dgm:spPr/>
    </dgm:pt>
    <dgm:pt modelId="{EC90E82E-9A00-4E94-87E8-9895D1182770}" type="pres">
      <dgm:prSet presAssocID="{4A8351E6-C564-4C2D-9BBF-C9D256BCF337}" presName="sibTrans" presStyleCnt="0"/>
      <dgm:spPr/>
    </dgm:pt>
    <dgm:pt modelId="{8FB24371-2292-4FB5-B978-C81CAA0547C7}" type="pres">
      <dgm:prSet presAssocID="{58E492FE-118D-4D3F-BC03-3071132307E2}" presName="compNode" presStyleCnt="0"/>
      <dgm:spPr/>
    </dgm:pt>
    <dgm:pt modelId="{F29B98F2-BEFC-4166-B57A-837C3FC42E2A}" type="pres">
      <dgm:prSet presAssocID="{58E492FE-118D-4D3F-BC03-3071132307E2}"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Bitki"/>
        </a:ext>
      </dgm:extLst>
    </dgm:pt>
    <dgm:pt modelId="{78C611F8-7837-4607-940B-4D4D7952BBA2}" type="pres">
      <dgm:prSet presAssocID="{58E492FE-118D-4D3F-BC03-3071132307E2}" presName="spaceRect" presStyleCnt="0"/>
      <dgm:spPr/>
    </dgm:pt>
    <dgm:pt modelId="{8C128E98-1D5D-4278-93AC-BC2CC8F144F8}" type="pres">
      <dgm:prSet presAssocID="{58E492FE-118D-4D3F-BC03-3071132307E2}" presName="textRect" presStyleLbl="revTx" presStyleIdx="4" presStyleCnt="6">
        <dgm:presLayoutVars>
          <dgm:chMax val="1"/>
          <dgm:chPref val="1"/>
        </dgm:presLayoutVars>
      </dgm:prSet>
      <dgm:spPr/>
    </dgm:pt>
    <dgm:pt modelId="{69C28BA4-6960-4812-8A90-AC76EDFB8A9C}" type="pres">
      <dgm:prSet presAssocID="{574E5AB9-20C7-4C1A-9518-A06216AFC5F7}" presName="sibTrans" presStyleCnt="0"/>
      <dgm:spPr/>
    </dgm:pt>
    <dgm:pt modelId="{CB02F794-6217-41C0-960A-949C66336018}" type="pres">
      <dgm:prSet presAssocID="{FA0F3846-2176-491B-9F3A-2B2FE2F300A4}" presName="compNode" presStyleCnt="0"/>
      <dgm:spPr/>
    </dgm:pt>
    <dgm:pt modelId="{F12159E8-D648-4631-A79A-B9C0F7B26E6E}" type="pres">
      <dgm:prSet presAssocID="{FA0F3846-2176-491B-9F3A-2B2FE2F300A4}" presName="iconRect" presStyleLbl="node1" presStyleIdx="5" presStyleCnt="6"/>
      <dgm:spPr/>
    </dgm:pt>
    <dgm:pt modelId="{70269C71-AC10-4D12-ABA9-A4D2774625D0}" type="pres">
      <dgm:prSet presAssocID="{FA0F3846-2176-491B-9F3A-2B2FE2F300A4}" presName="spaceRect" presStyleCnt="0"/>
      <dgm:spPr/>
    </dgm:pt>
    <dgm:pt modelId="{E44DE1A8-BE18-413C-B064-CDAC86D0663E}" type="pres">
      <dgm:prSet presAssocID="{FA0F3846-2176-491B-9F3A-2B2FE2F300A4}" presName="textRect" presStyleLbl="revTx" presStyleIdx="5" presStyleCnt="6">
        <dgm:presLayoutVars>
          <dgm:chMax val="1"/>
          <dgm:chPref val="1"/>
        </dgm:presLayoutVars>
      </dgm:prSet>
      <dgm:spPr/>
    </dgm:pt>
  </dgm:ptLst>
  <dgm:cxnLst>
    <dgm:cxn modelId="{0F2E5104-9E70-4A7C-BCEA-D22F7CEF2988}" type="presOf" srcId="{108671E7-7BDE-4B43-8C97-E476F68CEA83}" destId="{B9765F07-0613-4EFB-8BCD-913B7B91EFA4}" srcOrd="0" destOrd="0" presId="urn:microsoft.com/office/officeart/2018/2/layout/IconLabelList"/>
    <dgm:cxn modelId="{37C5B126-9D4B-43D7-B2D0-76B177DA24E1}" srcId="{F0673E3E-767C-434C-A9D8-45F180E37D8D}" destId="{CADEE84C-61B5-4F91-A2A5-D509856241B0}" srcOrd="0" destOrd="0" parTransId="{B62D4CAB-8C63-4C7F-9452-BA0CB0FBDFB7}" sibTransId="{7A7A2D8D-EF77-4FB3-A5C6-CA59141CB4ED}"/>
    <dgm:cxn modelId="{494D9D28-3B40-4006-89B3-8DF718CFA214}" srcId="{F0673E3E-767C-434C-A9D8-45F180E37D8D}" destId="{C2B0EED1-4E2F-42B0-9CF3-6942B9F77777}" srcOrd="1" destOrd="0" parTransId="{AC88F6A9-574C-4900-991B-B8DD1EF040C8}" sibTransId="{6E4D3A03-72EB-42BA-84C5-14B42D700E79}"/>
    <dgm:cxn modelId="{FA95BC50-84E9-41A2-A0BA-31B78D7DA890}" srcId="{F0673E3E-767C-434C-A9D8-45F180E37D8D}" destId="{FA0F3846-2176-491B-9F3A-2B2FE2F300A4}" srcOrd="5" destOrd="0" parTransId="{7C3560C1-E809-4892-9E05-680DA370DC46}" sibTransId="{EB282C58-9B4A-4770-999C-57A0106692E0}"/>
    <dgm:cxn modelId="{D4519B80-6D94-4005-8C70-5A368F2478D6}" srcId="{F0673E3E-767C-434C-A9D8-45F180E37D8D}" destId="{58E492FE-118D-4D3F-BC03-3071132307E2}" srcOrd="4" destOrd="0" parTransId="{2915EFF1-A9E0-4F8E-9D06-69156F4B56B7}" sibTransId="{574E5AB9-20C7-4C1A-9518-A06216AFC5F7}"/>
    <dgm:cxn modelId="{05655691-53F3-4938-8BDA-A52B9363BA57}" type="presOf" srcId="{FA0F3846-2176-491B-9F3A-2B2FE2F300A4}" destId="{E44DE1A8-BE18-413C-B064-CDAC86D0663E}" srcOrd="0" destOrd="0" presId="urn:microsoft.com/office/officeart/2018/2/layout/IconLabelList"/>
    <dgm:cxn modelId="{05D385C6-8A06-41DE-B3B7-353051D3C79C}" type="presOf" srcId="{58E492FE-118D-4D3F-BC03-3071132307E2}" destId="{8C128E98-1D5D-4278-93AC-BC2CC8F144F8}" srcOrd="0" destOrd="0" presId="urn:microsoft.com/office/officeart/2018/2/layout/IconLabelList"/>
    <dgm:cxn modelId="{4FC40ECD-1484-4076-9F5C-D95325B9E296}" srcId="{F0673E3E-767C-434C-A9D8-45F180E37D8D}" destId="{108671E7-7BDE-4B43-8C97-E476F68CEA83}" srcOrd="3" destOrd="0" parTransId="{DFC0859D-F44D-4A86-8888-3ECFAB969D03}" sibTransId="{4A8351E6-C564-4C2D-9BBF-C9D256BCF337}"/>
    <dgm:cxn modelId="{1EF15FD3-9281-4BF4-B4CC-2B22427036A0}" type="presOf" srcId="{C2B0EED1-4E2F-42B0-9CF3-6942B9F77777}" destId="{9ADC19F6-ADD8-4E59-994F-2D4EAFC1417E}" srcOrd="0" destOrd="0" presId="urn:microsoft.com/office/officeart/2018/2/layout/IconLabelList"/>
    <dgm:cxn modelId="{8D8E44D3-47B0-4C1C-A907-5E28A600EC73}" type="presOf" srcId="{1EA4D8EF-BED4-4C7B-B358-5E4FF3C7BDD9}" destId="{EE03F796-E96A-4C5C-8655-A938D199593E}" srcOrd="0" destOrd="0" presId="urn:microsoft.com/office/officeart/2018/2/layout/IconLabelList"/>
    <dgm:cxn modelId="{0611C3D3-53C0-43E4-81A5-961E50FD77AC}" type="presOf" srcId="{CADEE84C-61B5-4F91-A2A5-D509856241B0}" destId="{711B54AB-05F7-4B5C-B8A1-1D6238107916}" srcOrd="0" destOrd="0" presId="urn:microsoft.com/office/officeart/2018/2/layout/IconLabelList"/>
    <dgm:cxn modelId="{82DB50EF-8306-4674-8E14-815B5D7724E4}" srcId="{F0673E3E-767C-434C-A9D8-45F180E37D8D}" destId="{1EA4D8EF-BED4-4C7B-B358-5E4FF3C7BDD9}" srcOrd="2" destOrd="0" parTransId="{976A2931-D2CB-4A8F-8C41-BC021591FA45}" sibTransId="{83F5ADAF-F5E4-4F03-9777-29B8D77C8C29}"/>
    <dgm:cxn modelId="{4A2310F4-7982-4A4A-8151-ABA702440A79}" type="presOf" srcId="{F0673E3E-767C-434C-A9D8-45F180E37D8D}" destId="{BD514717-C586-43F5-B7D2-B6C5B5226E75}" srcOrd="0" destOrd="0" presId="urn:microsoft.com/office/officeart/2018/2/layout/IconLabelList"/>
    <dgm:cxn modelId="{F39786E1-73D7-4BB8-AEAA-4402483B5FA7}" type="presParOf" srcId="{BD514717-C586-43F5-B7D2-B6C5B5226E75}" destId="{3E439A33-85BD-4964-8698-88BFC333D1CB}" srcOrd="0" destOrd="0" presId="urn:microsoft.com/office/officeart/2018/2/layout/IconLabelList"/>
    <dgm:cxn modelId="{C4EAD124-AEAA-4ED2-AF38-88DB6A81727C}" type="presParOf" srcId="{3E439A33-85BD-4964-8698-88BFC333D1CB}" destId="{FA27F7D0-2B9E-423E-BD04-4147873E67A3}" srcOrd="0" destOrd="0" presId="urn:microsoft.com/office/officeart/2018/2/layout/IconLabelList"/>
    <dgm:cxn modelId="{A63FD003-C0F5-4B92-97CD-90514BC2F9E8}" type="presParOf" srcId="{3E439A33-85BD-4964-8698-88BFC333D1CB}" destId="{A610FC02-7645-4395-8CAE-24D64058626D}" srcOrd="1" destOrd="0" presId="urn:microsoft.com/office/officeart/2018/2/layout/IconLabelList"/>
    <dgm:cxn modelId="{0100B99B-0225-4334-9956-BAC7E6D7A514}" type="presParOf" srcId="{3E439A33-85BD-4964-8698-88BFC333D1CB}" destId="{711B54AB-05F7-4B5C-B8A1-1D6238107916}" srcOrd="2" destOrd="0" presId="urn:microsoft.com/office/officeart/2018/2/layout/IconLabelList"/>
    <dgm:cxn modelId="{8E666128-1E90-4786-A547-46FF27BDC78E}" type="presParOf" srcId="{BD514717-C586-43F5-B7D2-B6C5B5226E75}" destId="{10C8ACEF-EA1C-4D01-9924-4BB73D7E84FC}" srcOrd="1" destOrd="0" presId="urn:microsoft.com/office/officeart/2018/2/layout/IconLabelList"/>
    <dgm:cxn modelId="{6255EB2D-B875-4ACC-A68A-17CCC1C7F19C}" type="presParOf" srcId="{BD514717-C586-43F5-B7D2-B6C5B5226E75}" destId="{F3A0CAEF-B1CE-4895-A281-263B48B02307}" srcOrd="2" destOrd="0" presId="urn:microsoft.com/office/officeart/2018/2/layout/IconLabelList"/>
    <dgm:cxn modelId="{33C55D19-C044-481C-970B-764D9757D734}" type="presParOf" srcId="{F3A0CAEF-B1CE-4895-A281-263B48B02307}" destId="{DADC98E6-41EF-4589-A1A8-1010CC0C4222}" srcOrd="0" destOrd="0" presId="urn:microsoft.com/office/officeart/2018/2/layout/IconLabelList"/>
    <dgm:cxn modelId="{95B01479-8645-4393-9B07-3F1DF0436FF5}" type="presParOf" srcId="{F3A0CAEF-B1CE-4895-A281-263B48B02307}" destId="{36EF8498-E49D-40EF-BB7D-F052F2C4476A}" srcOrd="1" destOrd="0" presId="urn:microsoft.com/office/officeart/2018/2/layout/IconLabelList"/>
    <dgm:cxn modelId="{302FCE08-158B-408C-AE86-CDD3B0D881D2}" type="presParOf" srcId="{F3A0CAEF-B1CE-4895-A281-263B48B02307}" destId="{9ADC19F6-ADD8-4E59-994F-2D4EAFC1417E}" srcOrd="2" destOrd="0" presId="urn:microsoft.com/office/officeart/2018/2/layout/IconLabelList"/>
    <dgm:cxn modelId="{8331BA72-8463-488D-B266-1896AB989B8D}" type="presParOf" srcId="{BD514717-C586-43F5-B7D2-B6C5B5226E75}" destId="{4EC3F4E3-A498-43ED-9449-39388DFF42C1}" srcOrd="3" destOrd="0" presId="urn:microsoft.com/office/officeart/2018/2/layout/IconLabelList"/>
    <dgm:cxn modelId="{F967CF03-66C9-4948-9B1E-6BB1348A37F5}" type="presParOf" srcId="{BD514717-C586-43F5-B7D2-B6C5B5226E75}" destId="{F2384153-EBC0-45D6-B264-A316BF05C063}" srcOrd="4" destOrd="0" presId="urn:microsoft.com/office/officeart/2018/2/layout/IconLabelList"/>
    <dgm:cxn modelId="{19129A64-BE13-46DF-9514-DAA9FA2C234A}" type="presParOf" srcId="{F2384153-EBC0-45D6-B264-A316BF05C063}" destId="{3ED028F2-42C9-4608-8DF2-A2BBBCCF0BEF}" srcOrd="0" destOrd="0" presId="urn:microsoft.com/office/officeart/2018/2/layout/IconLabelList"/>
    <dgm:cxn modelId="{C6A41DBB-68F4-426C-B427-0D828C5E3389}" type="presParOf" srcId="{F2384153-EBC0-45D6-B264-A316BF05C063}" destId="{A9F3AB34-8863-4060-9E3F-93D7F8BCB9E8}" srcOrd="1" destOrd="0" presId="urn:microsoft.com/office/officeart/2018/2/layout/IconLabelList"/>
    <dgm:cxn modelId="{566C538E-6702-41B6-BA81-0008581BAE40}" type="presParOf" srcId="{F2384153-EBC0-45D6-B264-A316BF05C063}" destId="{EE03F796-E96A-4C5C-8655-A938D199593E}" srcOrd="2" destOrd="0" presId="urn:microsoft.com/office/officeart/2018/2/layout/IconLabelList"/>
    <dgm:cxn modelId="{90A0F39A-4E4B-454F-B5BB-E45724C357BE}" type="presParOf" srcId="{BD514717-C586-43F5-B7D2-B6C5B5226E75}" destId="{0C796EAA-916C-48E6-8E8B-22E2FCC4A9F5}" srcOrd="5" destOrd="0" presId="urn:microsoft.com/office/officeart/2018/2/layout/IconLabelList"/>
    <dgm:cxn modelId="{8C46E1C6-DE03-4B65-B012-69654DB0BF97}" type="presParOf" srcId="{BD514717-C586-43F5-B7D2-B6C5B5226E75}" destId="{18F0C754-DB55-4EC7-B33A-D2F351543229}" srcOrd="6" destOrd="0" presId="urn:microsoft.com/office/officeart/2018/2/layout/IconLabelList"/>
    <dgm:cxn modelId="{C3EA0FCC-274B-4662-AEEC-69B2D025020A}" type="presParOf" srcId="{18F0C754-DB55-4EC7-B33A-D2F351543229}" destId="{C9215DEF-BEB0-4F3A-A6AA-F7D6E178FFD2}" srcOrd="0" destOrd="0" presId="urn:microsoft.com/office/officeart/2018/2/layout/IconLabelList"/>
    <dgm:cxn modelId="{0864CB6E-DDD3-41E6-8CE2-DE492856AAFB}" type="presParOf" srcId="{18F0C754-DB55-4EC7-B33A-D2F351543229}" destId="{2E74C667-322A-4400-9A6C-832FBEA8F246}" srcOrd="1" destOrd="0" presId="urn:microsoft.com/office/officeart/2018/2/layout/IconLabelList"/>
    <dgm:cxn modelId="{117003AF-A2E3-4863-BCA9-876BE9D089A3}" type="presParOf" srcId="{18F0C754-DB55-4EC7-B33A-D2F351543229}" destId="{B9765F07-0613-4EFB-8BCD-913B7B91EFA4}" srcOrd="2" destOrd="0" presId="urn:microsoft.com/office/officeart/2018/2/layout/IconLabelList"/>
    <dgm:cxn modelId="{CACEBC52-2F4E-4F96-B6E0-46C1093051B9}" type="presParOf" srcId="{BD514717-C586-43F5-B7D2-B6C5B5226E75}" destId="{EC90E82E-9A00-4E94-87E8-9895D1182770}" srcOrd="7" destOrd="0" presId="urn:microsoft.com/office/officeart/2018/2/layout/IconLabelList"/>
    <dgm:cxn modelId="{EF998BF8-4DAF-4083-B11D-38F9DF9454B3}" type="presParOf" srcId="{BD514717-C586-43F5-B7D2-B6C5B5226E75}" destId="{8FB24371-2292-4FB5-B978-C81CAA0547C7}" srcOrd="8" destOrd="0" presId="urn:microsoft.com/office/officeart/2018/2/layout/IconLabelList"/>
    <dgm:cxn modelId="{2417261C-09BC-45CE-B17D-932CC1680743}" type="presParOf" srcId="{8FB24371-2292-4FB5-B978-C81CAA0547C7}" destId="{F29B98F2-BEFC-4166-B57A-837C3FC42E2A}" srcOrd="0" destOrd="0" presId="urn:microsoft.com/office/officeart/2018/2/layout/IconLabelList"/>
    <dgm:cxn modelId="{01CC1696-30C8-4D88-89B2-E6A437624F25}" type="presParOf" srcId="{8FB24371-2292-4FB5-B978-C81CAA0547C7}" destId="{78C611F8-7837-4607-940B-4D4D7952BBA2}" srcOrd="1" destOrd="0" presId="urn:microsoft.com/office/officeart/2018/2/layout/IconLabelList"/>
    <dgm:cxn modelId="{03FC1CE8-82AA-4C95-B0E1-DF641B23DE00}" type="presParOf" srcId="{8FB24371-2292-4FB5-B978-C81CAA0547C7}" destId="{8C128E98-1D5D-4278-93AC-BC2CC8F144F8}" srcOrd="2" destOrd="0" presId="urn:microsoft.com/office/officeart/2018/2/layout/IconLabelList"/>
    <dgm:cxn modelId="{C0B2EF58-358B-4753-8261-07FB2AA142BB}" type="presParOf" srcId="{BD514717-C586-43F5-B7D2-B6C5B5226E75}" destId="{69C28BA4-6960-4812-8A90-AC76EDFB8A9C}" srcOrd="9" destOrd="0" presId="urn:microsoft.com/office/officeart/2018/2/layout/IconLabelList"/>
    <dgm:cxn modelId="{62A2B33A-DC42-4998-9922-3719C1AB265D}" type="presParOf" srcId="{BD514717-C586-43F5-B7D2-B6C5B5226E75}" destId="{CB02F794-6217-41C0-960A-949C66336018}" srcOrd="10" destOrd="0" presId="urn:microsoft.com/office/officeart/2018/2/layout/IconLabelList"/>
    <dgm:cxn modelId="{3010A81C-F762-4584-AEF5-13CFEC445343}" type="presParOf" srcId="{CB02F794-6217-41C0-960A-949C66336018}" destId="{F12159E8-D648-4631-A79A-B9C0F7B26E6E}" srcOrd="0" destOrd="0" presId="urn:microsoft.com/office/officeart/2018/2/layout/IconLabelList"/>
    <dgm:cxn modelId="{880A2269-CC77-4291-B8C7-9B5364DC8766}" type="presParOf" srcId="{CB02F794-6217-41C0-960A-949C66336018}" destId="{70269C71-AC10-4D12-ABA9-A4D2774625D0}" srcOrd="1" destOrd="0" presId="urn:microsoft.com/office/officeart/2018/2/layout/IconLabelList"/>
    <dgm:cxn modelId="{31755B80-686A-47FC-B9A0-B11C305ED1D6}" type="presParOf" srcId="{CB02F794-6217-41C0-960A-949C66336018}" destId="{E44DE1A8-BE18-413C-B064-CDAC86D0663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DCE1C3-8E2E-446E-8E4A-552910FE448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5701CC3F-6108-46EB-972C-F9CDCB21237F}">
      <dgm:prSet phldrT="[Metin]"/>
      <dgm:spPr/>
      <dgm:t>
        <a:bodyPr/>
        <a:lstStyle/>
        <a:p>
          <a:pPr>
            <a:buFont typeface="+mj-lt"/>
            <a:buAutoNum type="arabicPeriod"/>
          </a:pPr>
          <a:r>
            <a:rPr lang="tr-TR" b="1" i="1"/>
            <a:t>Emek Faktöründeki Artışlar</a:t>
          </a:r>
          <a:endParaRPr lang="tr-TR"/>
        </a:p>
      </dgm:t>
    </dgm:pt>
    <dgm:pt modelId="{AEB98A52-CA51-44FC-9F9F-50D10243AA49}" type="parTrans" cxnId="{2727D476-EF47-4C11-B26E-D073B22981B5}">
      <dgm:prSet/>
      <dgm:spPr/>
      <dgm:t>
        <a:bodyPr/>
        <a:lstStyle/>
        <a:p>
          <a:endParaRPr lang="tr-TR"/>
        </a:p>
      </dgm:t>
    </dgm:pt>
    <dgm:pt modelId="{EFFC0178-D46F-4A85-8DE8-48DF0B545440}" type="sibTrans" cxnId="{2727D476-EF47-4C11-B26E-D073B22981B5}">
      <dgm:prSet/>
      <dgm:spPr/>
      <dgm:t>
        <a:bodyPr/>
        <a:lstStyle/>
        <a:p>
          <a:endParaRPr lang="tr-TR"/>
        </a:p>
      </dgm:t>
    </dgm:pt>
    <dgm:pt modelId="{ECAF60AD-E383-41E8-A908-F06A30F0E153}">
      <dgm:prSet/>
      <dgm:spPr/>
      <dgm:t>
        <a:bodyPr/>
        <a:lstStyle/>
        <a:p>
          <a:r>
            <a:rPr lang="tr-TR" b="1" i="1" dirty="0"/>
            <a:t>Fiziksel Sermaye Artışları</a:t>
          </a:r>
          <a:endParaRPr lang="tr-TR" dirty="0"/>
        </a:p>
      </dgm:t>
    </dgm:pt>
    <dgm:pt modelId="{84D86EF2-7E62-468C-B1D5-614D3C273777}" type="parTrans" cxnId="{E6A700B8-72EE-4C0F-B415-5A2021BDDCF4}">
      <dgm:prSet/>
      <dgm:spPr/>
      <dgm:t>
        <a:bodyPr/>
        <a:lstStyle/>
        <a:p>
          <a:endParaRPr lang="tr-TR"/>
        </a:p>
      </dgm:t>
    </dgm:pt>
    <dgm:pt modelId="{C3CC1384-22FB-4900-A2BA-BDD165E103A4}" type="sibTrans" cxnId="{E6A700B8-72EE-4C0F-B415-5A2021BDDCF4}">
      <dgm:prSet/>
      <dgm:spPr/>
      <dgm:t>
        <a:bodyPr/>
        <a:lstStyle/>
        <a:p>
          <a:endParaRPr lang="tr-TR"/>
        </a:p>
      </dgm:t>
    </dgm:pt>
    <dgm:pt modelId="{83DB3770-7D3E-4E9A-99B6-6FC29FAFF429}">
      <dgm:prSet/>
      <dgm:spPr/>
      <dgm:t>
        <a:bodyPr/>
        <a:lstStyle/>
        <a:p>
          <a:r>
            <a:rPr lang="tr-TR" b="1" i="1" dirty="0"/>
            <a:t>Reel </a:t>
          </a:r>
          <a:r>
            <a:rPr lang="tr-TR" b="1" i="1" dirty="0" err="1"/>
            <a:t>GSYİH’nın</a:t>
          </a:r>
          <a:r>
            <a:rPr lang="tr-TR" b="1" i="1" dirty="0"/>
            <a:t> artması</a:t>
          </a:r>
          <a:endParaRPr lang="tr-TR" dirty="0"/>
        </a:p>
      </dgm:t>
    </dgm:pt>
    <dgm:pt modelId="{1E5BFC7F-1A77-4BA7-B608-49289B31FD52}" type="parTrans" cxnId="{FE814501-99E9-4682-9D80-68134DC1AF72}">
      <dgm:prSet/>
      <dgm:spPr/>
      <dgm:t>
        <a:bodyPr/>
        <a:lstStyle/>
        <a:p>
          <a:endParaRPr lang="tr-TR"/>
        </a:p>
      </dgm:t>
    </dgm:pt>
    <dgm:pt modelId="{5477CD41-8560-42C4-B8E3-64186C943E11}" type="sibTrans" cxnId="{FE814501-99E9-4682-9D80-68134DC1AF72}">
      <dgm:prSet/>
      <dgm:spPr/>
      <dgm:t>
        <a:bodyPr/>
        <a:lstStyle/>
        <a:p>
          <a:endParaRPr lang="tr-TR"/>
        </a:p>
      </dgm:t>
    </dgm:pt>
    <dgm:pt modelId="{8806D3C3-781C-48AF-B434-8C6F0F4FE3B2}">
      <dgm:prSet/>
      <dgm:spPr/>
      <dgm:t>
        <a:bodyPr/>
        <a:lstStyle/>
        <a:p>
          <a:r>
            <a:rPr lang="tr-TR" b="1" i="1" dirty="0"/>
            <a:t>Doğal Kaynakların Geliştirilmesi</a:t>
          </a:r>
        </a:p>
      </dgm:t>
    </dgm:pt>
    <dgm:pt modelId="{2ACED417-89FA-4E37-8216-1400FF993151}" type="parTrans" cxnId="{025CCDA7-06FC-4241-834F-1D870B99CF27}">
      <dgm:prSet/>
      <dgm:spPr/>
      <dgm:t>
        <a:bodyPr/>
        <a:lstStyle/>
        <a:p>
          <a:endParaRPr lang="tr-TR"/>
        </a:p>
      </dgm:t>
    </dgm:pt>
    <dgm:pt modelId="{23153847-C116-4CEE-960A-73AB1919BA66}" type="sibTrans" cxnId="{025CCDA7-06FC-4241-834F-1D870B99CF27}">
      <dgm:prSet/>
      <dgm:spPr/>
      <dgm:t>
        <a:bodyPr/>
        <a:lstStyle/>
        <a:p>
          <a:endParaRPr lang="tr-TR"/>
        </a:p>
      </dgm:t>
    </dgm:pt>
    <dgm:pt modelId="{9CB986B7-D028-4329-9B90-FA371860A48D}">
      <dgm:prSet/>
      <dgm:spPr/>
      <dgm:t>
        <a:bodyPr/>
        <a:lstStyle/>
        <a:p>
          <a:r>
            <a:rPr lang="tr-TR" b="1" i="1" dirty="0"/>
            <a:t>Teknolojideki Gelişmeler</a:t>
          </a:r>
        </a:p>
      </dgm:t>
    </dgm:pt>
    <dgm:pt modelId="{90B0DD61-78A6-4869-A784-D72336F6B107}" type="parTrans" cxnId="{D908F5A9-ABC0-42A1-B961-3FFE1075D64E}">
      <dgm:prSet/>
      <dgm:spPr/>
      <dgm:t>
        <a:bodyPr/>
        <a:lstStyle/>
        <a:p>
          <a:endParaRPr lang="tr-TR"/>
        </a:p>
      </dgm:t>
    </dgm:pt>
    <dgm:pt modelId="{B4432582-3C9F-4421-A580-6334AABCB5AA}" type="sibTrans" cxnId="{D908F5A9-ABC0-42A1-B961-3FFE1075D64E}">
      <dgm:prSet/>
      <dgm:spPr/>
      <dgm:t>
        <a:bodyPr/>
        <a:lstStyle/>
        <a:p>
          <a:endParaRPr lang="tr-TR"/>
        </a:p>
      </dgm:t>
    </dgm:pt>
    <dgm:pt modelId="{68660D8D-E057-4AC6-B523-101D63B92967}" type="pres">
      <dgm:prSet presAssocID="{49DCE1C3-8E2E-446E-8E4A-552910FE448E}" presName="linear" presStyleCnt="0">
        <dgm:presLayoutVars>
          <dgm:dir/>
          <dgm:animLvl val="lvl"/>
          <dgm:resizeHandles val="exact"/>
        </dgm:presLayoutVars>
      </dgm:prSet>
      <dgm:spPr/>
    </dgm:pt>
    <dgm:pt modelId="{62AAA4D5-5A32-4DE7-B0BB-242E36479066}" type="pres">
      <dgm:prSet presAssocID="{5701CC3F-6108-46EB-972C-F9CDCB21237F}" presName="parentLin" presStyleCnt="0"/>
      <dgm:spPr/>
    </dgm:pt>
    <dgm:pt modelId="{2EF7E47F-1E0B-42E8-B990-1E067277F6B6}" type="pres">
      <dgm:prSet presAssocID="{5701CC3F-6108-46EB-972C-F9CDCB21237F}" presName="parentLeftMargin" presStyleLbl="node1" presStyleIdx="0" presStyleCnt="5"/>
      <dgm:spPr/>
    </dgm:pt>
    <dgm:pt modelId="{97EE6A64-22A0-4515-B823-64E5D7989C47}" type="pres">
      <dgm:prSet presAssocID="{5701CC3F-6108-46EB-972C-F9CDCB21237F}" presName="parentText" presStyleLbl="node1" presStyleIdx="0" presStyleCnt="5" custLinFactNeighborX="12226">
        <dgm:presLayoutVars>
          <dgm:chMax val="0"/>
          <dgm:bulletEnabled val="1"/>
        </dgm:presLayoutVars>
      </dgm:prSet>
      <dgm:spPr/>
    </dgm:pt>
    <dgm:pt modelId="{7189B533-30CF-4D6D-A2E1-F3CCAB0B55D5}" type="pres">
      <dgm:prSet presAssocID="{5701CC3F-6108-46EB-972C-F9CDCB21237F}" presName="negativeSpace" presStyleCnt="0"/>
      <dgm:spPr/>
    </dgm:pt>
    <dgm:pt modelId="{DE41F23D-48EE-4917-BC99-698DB2066FFB}" type="pres">
      <dgm:prSet presAssocID="{5701CC3F-6108-46EB-972C-F9CDCB21237F}" presName="childText" presStyleLbl="conFgAcc1" presStyleIdx="0" presStyleCnt="5">
        <dgm:presLayoutVars>
          <dgm:bulletEnabled val="1"/>
        </dgm:presLayoutVars>
      </dgm:prSet>
      <dgm:spPr/>
    </dgm:pt>
    <dgm:pt modelId="{9E6CF049-DA53-4191-9F58-1E5FA5ED8F86}" type="pres">
      <dgm:prSet presAssocID="{EFFC0178-D46F-4A85-8DE8-48DF0B545440}" presName="spaceBetweenRectangles" presStyleCnt="0"/>
      <dgm:spPr/>
    </dgm:pt>
    <dgm:pt modelId="{74B32093-DC05-499E-B7DE-A319DA520283}" type="pres">
      <dgm:prSet presAssocID="{ECAF60AD-E383-41E8-A908-F06A30F0E153}" presName="parentLin" presStyleCnt="0"/>
      <dgm:spPr/>
    </dgm:pt>
    <dgm:pt modelId="{2ED8B175-7C72-4BFE-BDB5-9E97223E498B}" type="pres">
      <dgm:prSet presAssocID="{ECAF60AD-E383-41E8-A908-F06A30F0E153}" presName="parentLeftMargin" presStyleLbl="node1" presStyleIdx="0" presStyleCnt="5"/>
      <dgm:spPr/>
    </dgm:pt>
    <dgm:pt modelId="{3AAF9236-4636-44E6-BF19-742EA94C99B6}" type="pres">
      <dgm:prSet presAssocID="{ECAF60AD-E383-41E8-A908-F06A30F0E153}" presName="parentText" presStyleLbl="node1" presStyleIdx="1" presStyleCnt="5">
        <dgm:presLayoutVars>
          <dgm:chMax val="0"/>
          <dgm:bulletEnabled val="1"/>
        </dgm:presLayoutVars>
      </dgm:prSet>
      <dgm:spPr/>
    </dgm:pt>
    <dgm:pt modelId="{FF85D133-72EA-4504-925D-5A08C019424B}" type="pres">
      <dgm:prSet presAssocID="{ECAF60AD-E383-41E8-A908-F06A30F0E153}" presName="negativeSpace" presStyleCnt="0"/>
      <dgm:spPr/>
    </dgm:pt>
    <dgm:pt modelId="{5C42C18A-EEF7-4D34-9F8A-0DFAFCD86768}" type="pres">
      <dgm:prSet presAssocID="{ECAF60AD-E383-41E8-A908-F06A30F0E153}" presName="childText" presStyleLbl="conFgAcc1" presStyleIdx="1" presStyleCnt="5">
        <dgm:presLayoutVars>
          <dgm:bulletEnabled val="1"/>
        </dgm:presLayoutVars>
      </dgm:prSet>
      <dgm:spPr/>
    </dgm:pt>
    <dgm:pt modelId="{1BA43805-2A6F-4697-8627-BADB79BA86A7}" type="pres">
      <dgm:prSet presAssocID="{C3CC1384-22FB-4900-A2BA-BDD165E103A4}" presName="spaceBetweenRectangles" presStyleCnt="0"/>
      <dgm:spPr/>
    </dgm:pt>
    <dgm:pt modelId="{EE64356C-4FF5-48A7-B241-4A55EBD483F4}" type="pres">
      <dgm:prSet presAssocID="{8806D3C3-781C-48AF-B434-8C6F0F4FE3B2}" presName="parentLin" presStyleCnt="0"/>
      <dgm:spPr/>
    </dgm:pt>
    <dgm:pt modelId="{A409F799-D6FF-4806-8547-630888068BF1}" type="pres">
      <dgm:prSet presAssocID="{8806D3C3-781C-48AF-B434-8C6F0F4FE3B2}" presName="parentLeftMargin" presStyleLbl="node1" presStyleIdx="1" presStyleCnt="5"/>
      <dgm:spPr/>
    </dgm:pt>
    <dgm:pt modelId="{9F07AE25-C70C-43DC-825E-6FEBE8B5EBE3}" type="pres">
      <dgm:prSet presAssocID="{8806D3C3-781C-48AF-B434-8C6F0F4FE3B2}" presName="parentText" presStyleLbl="node1" presStyleIdx="2" presStyleCnt="5">
        <dgm:presLayoutVars>
          <dgm:chMax val="0"/>
          <dgm:bulletEnabled val="1"/>
        </dgm:presLayoutVars>
      </dgm:prSet>
      <dgm:spPr/>
    </dgm:pt>
    <dgm:pt modelId="{425F5C69-309C-4A7E-98D8-7C1DCAF710FA}" type="pres">
      <dgm:prSet presAssocID="{8806D3C3-781C-48AF-B434-8C6F0F4FE3B2}" presName="negativeSpace" presStyleCnt="0"/>
      <dgm:spPr/>
    </dgm:pt>
    <dgm:pt modelId="{02FAB208-79D5-4925-84A2-86566A68C349}" type="pres">
      <dgm:prSet presAssocID="{8806D3C3-781C-48AF-B434-8C6F0F4FE3B2}" presName="childText" presStyleLbl="conFgAcc1" presStyleIdx="2" presStyleCnt="5">
        <dgm:presLayoutVars>
          <dgm:bulletEnabled val="1"/>
        </dgm:presLayoutVars>
      </dgm:prSet>
      <dgm:spPr/>
    </dgm:pt>
    <dgm:pt modelId="{0459109E-4C47-4D73-8F49-0FC757994079}" type="pres">
      <dgm:prSet presAssocID="{23153847-C116-4CEE-960A-73AB1919BA66}" presName="spaceBetweenRectangles" presStyleCnt="0"/>
      <dgm:spPr/>
    </dgm:pt>
    <dgm:pt modelId="{188C8671-776D-4D5D-AA31-022B3D31407F}" type="pres">
      <dgm:prSet presAssocID="{9CB986B7-D028-4329-9B90-FA371860A48D}" presName="parentLin" presStyleCnt="0"/>
      <dgm:spPr/>
    </dgm:pt>
    <dgm:pt modelId="{4AED2A3B-908A-44DE-8CBB-719B0DC3B5F0}" type="pres">
      <dgm:prSet presAssocID="{9CB986B7-D028-4329-9B90-FA371860A48D}" presName="parentLeftMargin" presStyleLbl="node1" presStyleIdx="2" presStyleCnt="5"/>
      <dgm:spPr/>
    </dgm:pt>
    <dgm:pt modelId="{764B77CC-0D71-4745-989C-408F4DCF8E09}" type="pres">
      <dgm:prSet presAssocID="{9CB986B7-D028-4329-9B90-FA371860A48D}" presName="parentText" presStyleLbl="node1" presStyleIdx="3" presStyleCnt="5">
        <dgm:presLayoutVars>
          <dgm:chMax val="0"/>
          <dgm:bulletEnabled val="1"/>
        </dgm:presLayoutVars>
      </dgm:prSet>
      <dgm:spPr/>
    </dgm:pt>
    <dgm:pt modelId="{EF63F366-48A6-4C93-9E32-A142E9350322}" type="pres">
      <dgm:prSet presAssocID="{9CB986B7-D028-4329-9B90-FA371860A48D}" presName="negativeSpace" presStyleCnt="0"/>
      <dgm:spPr/>
    </dgm:pt>
    <dgm:pt modelId="{0AC4A64E-5814-4483-9579-465D388D5488}" type="pres">
      <dgm:prSet presAssocID="{9CB986B7-D028-4329-9B90-FA371860A48D}" presName="childText" presStyleLbl="conFgAcc1" presStyleIdx="3" presStyleCnt="5">
        <dgm:presLayoutVars>
          <dgm:bulletEnabled val="1"/>
        </dgm:presLayoutVars>
      </dgm:prSet>
      <dgm:spPr/>
    </dgm:pt>
    <dgm:pt modelId="{66E2D11F-18C0-437F-9DCB-34E32DD5192E}" type="pres">
      <dgm:prSet presAssocID="{B4432582-3C9F-4421-A580-6334AABCB5AA}" presName="spaceBetweenRectangles" presStyleCnt="0"/>
      <dgm:spPr/>
    </dgm:pt>
    <dgm:pt modelId="{7141DF12-3FBA-40F0-8E2F-E2767AE5CE92}" type="pres">
      <dgm:prSet presAssocID="{83DB3770-7D3E-4E9A-99B6-6FC29FAFF429}" presName="parentLin" presStyleCnt="0"/>
      <dgm:spPr/>
    </dgm:pt>
    <dgm:pt modelId="{8108526B-23F8-4A18-A82A-BCA57E7FB5BF}" type="pres">
      <dgm:prSet presAssocID="{83DB3770-7D3E-4E9A-99B6-6FC29FAFF429}" presName="parentLeftMargin" presStyleLbl="node1" presStyleIdx="3" presStyleCnt="5"/>
      <dgm:spPr/>
    </dgm:pt>
    <dgm:pt modelId="{582CF765-5ED6-4E97-879B-B5A9E90D8555}" type="pres">
      <dgm:prSet presAssocID="{83DB3770-7D3E-4E9A-99B6-6FC29FAFF429}" presName="parentText" presStyleLbl="node1" presStyleIdx="4" presStyleCnt="5">
        <dgm:presLayoutVars>
          <dgm:chMax val="0"/>
          <dgm:bulletEnabled val="1"/>
        </dgm:presLayoutVars>
      </dgm:prSet>
      <dgm:spPr/>
    </dgm:pt>
    <dgm:pt modelId="{19DB04E1-EFBD-4E25-BAEF-2AFD7310D57A}" type="pres">
      <dgm:prSet presAssocID="{83DB3770-7D3E-4E9A-99B6-6FC29FAFF429}" presName="negativeSpace" presStyleCnt="0"/>
      <dgm:spPr/>
    </dgm:pt>
    <dgm:pt modelId="{05A8191B-B6D0-4AB1-B90B-B20FC489DFBD}" type="pres">
      <dgm:prSet presAssocID="{83DB3770-7D3E-4E9A-99B6-6FC29FAFF429}" presName="childText" presStyleLbl="conFgAcc1" presStyleIdx="4" presStyleCnt="5">
        <dgm:presLayoutVars>
          <dgm:bulletEnabled val="1"/>
        </dgm:presLayoutVars>
      </dgm:prSet>
      <dgm:spPr/>
    </dgm:pt>
  </dgm:ptLst>
  <dgm:cxnLst>
    <dgm:cxn modelId="{245FDD00-D647-4B76-9C0E-FC47C27894CC}" type="presOf" srcId="{8806D3C3-781C-48AF-B434-8C6F0F4FE3B2}" destId="{9F07AE25-C70C-43DC-825E-6FEBE8B5EBE3}" srcOrd="1" destOrd="0" presId="urn:microsoft.com/office/officeart/2005/8/layout/list1"/>
    <dgm:cxn modelId="{FE814501-99E9-4682-9D80-68134DC1AF72}" srcId="{49DCE1C3-8E2E-446E-8E4A-552910FE448E}" destId="{83DB3770-7D3E-4E9A-99B6-6FC29FAFF429}" srcOrd="4" destOrd="0" parTransId="{1E5BFC7F-1A77-4BA7-B608-49289B31FD52}" sibTransId="{5477CD41-8560-42C4-B8E3-64186C943E11}"/>
    <dgm:cxn modelId="{B3935238-B376-43FA-BBC1-E36EB4918B99}" type="presOf" srcId="{9CB986B7-D028-4329-9B90-FA371860A48D}" destId="{764B77CC-0D71-4745-989C-408F4DCF8E09}" srcOrd="1" destOrd="0" presId="urn:microsoft.com/office/officeart/2005/8/layout/list1"/>
    <dgm:cxn modelId="{FEC58F47-8F07-4112-8A5F-794421464841}" type="presOf" srcId="{83DB3770-7D3E-4E9A-99B6-6FC29FAFF429}" destId="{8108526B-23F8-4A18-A82A-BCA57E7FB5BF}" srcOrd="0" destOrd="0" presId="urn:microsoft.com/office/officeart/2005/8/layout/list1"/>
    <dgm:cxn modelId="{2727D476-EF47-4C11-B26E-D073B22981B5}" srcId="{49DCE1C3-8E2E-446E-8E4A-552910FE448E}" destId="{5701CC3F-6108-46EB-972C-F9CDCB21237F}" srcOrd="0" destOrd="0" parTransId="{AEB98A52-CA51-44FC-9F9F-50D10243AA49}" sibTransId="{EFFC0178-D46F-4A85-8DE8-48DF0B545440}"/>
    <dgm:cxn modelId="{79ED4F78-8C97-4912-AAEF-E519244BC4E7}" type="presOf" srcId="{5701CC3F-6108-46EB-972C-F9CDCB21237F}" destId="{2EF7E47F-1E0B-42E8-B990-1E067277F6B6}" srcOrd="0" destOrd="0" presId="urn:microsoft.com/office/officeart/2005/8/layout/list1"/>
    <dgm:cxn modelId="{EE0D647A-F641-4DA7-98AB-62DA7D5638CE}" type="presOf" srcId="{ECAF60AD-E383-41E8-A908-F06A30F0E153}" destId="{2ED8B175-7C72-4BFE-BDB5-9E97223E498B}" srcOrd="0" destOrd="0" presId="urn:microsoft.com/office/officeart/2005/8/layout/list1"/>
    <dgm:cxn modelId="{D708DE5A-BDC2-4930-9531-8D059F5069B7}" type="presOf" srcId="{ECAF60AD-E383-41E8-A908-F06A30F0E153}" destId="{3AAF9236-4636-44E6-BF19-742EA94C99B6}" srcOrd="1" destOrd="0" presId="urn:microsoft.com/office/officeart/2005/8/layout/list1"/>
    <dgm:cxn modelId="{5318F486-215C-4C70-A2A9-470ADB76E297}" type="presOf" srcId="{9CB986B7-D028-4329-9B90-FA371860A48D}" destId="{4AED2A3B-908A-44DE-8CBB-719B0DC3B5F0}" srcOrd="0" destOrd="0" presId="urn:microsoft.com/office/officeart/2005/8/layout/list1"/>
    <dgm:cxn modelId="{C352E490-8E46-4265-9CD6-6C12583CB317}" type="presOf" srcId="{49DCE1C3-8E2E-446E-8E4A-552910FE448E}" destId="{68660D8D-E057-4AC6-B523-101D63B92967}" srcOrd="0" destOrd="0" presId="urn:microsoft.com/office/officeart/2005/8/layout/list1"/>
    <dgm:cxn modelId="{025CCDA7-06FC-4241-834F-1D870B99CF27}" srcId="{49DCE1C3-8E2E-446E-8E4A-552910FE448E}" destId="{8806D3C3-781C-48AF-B434-8C6F0F4FE3B2}" srcOrd="2" destOrd="0" parTransId="{2ACED417-89FA-4E37-8216-1400FF993151}" sibTransId="{23153847-C116-4CEE-960A-73AB1919BA66}"/>
    <dgm:cxn modelId="{D908F5A9-ABC0-42A1-B961-3FFE1075D64E}" srcId="{49DCE1C3-8E2E-446E-8E4A-552910FE448E}" destId="{9CB986B7-D028-4329-9B90-FA371860A48D}" srcOrd="3" destOrd="0" parTransId="{90B0DD61-78A6-4869-A784-D72336F6B107}" sibTransId="{B4432582-3C9F-4421-A580-6334AABCB5AA}"/>
    <dgm:cxn modelId="{E6A700B8-72EE-4C0F-B415-5A2021BDDCF4}" srcId="{49DCE1C3-8E2E-446E-8E4A-552910FE448E}" destId="{ECAF60AD-E383-41E8-A908-F06A30F0E153}" srcOrd="1" destOrd="0" parTransId="{84D86EF2-7E62-468C-B1D5-614D3C273777}" sibTransId="{C3CC1384-22FB-4900-A2BA-BDD165E103A4}"/>
    <dgm:cxn modelId="{F9FE77B9-BD6A-407C-B71B-00F6CC957B52}" type="presOf" srcId="{83DB3770-7D3E-4E9A-99B6-6FC29FAFF429}" destId="{582CF765-5ED6-4E97-879B-B5A9E90D8555}" srcOrd="1" destOrd="0" presId="urn:microsoft.com/office/officeart/2005/8/layout/list1"/>
    <dgm:cxn modelId="{F3AB74C2-6E25-4483-B752-F51D215A07FF}" type="presOf" srcId="{8806D3C3-781C-48AF-B434-8C6F0F4FE3B2}" destId="{A409F799-D6FF-4806-8547-630888068BF1}" srcOrd="0" destOrd="0" presId="urn:microsoft.com/office/officeart/2005/8/layout/list1"/>
    <dgm:cxn modelId="{253B40DB-57A9-4F34-A673-168C4109CA0A}" type="presOf" srcId="{5701CC3F-6108-46EB-972C-F9CDCB21237F}" destId="{97EE6A64-22A0-4515-B823-64E5D7989C47}" srcOrd="1" destOrd="0" presId="urn:microsoft.com/office/officeart/2005/8/layout/list1"/>
    <dgm:cxn modelId="{30605A9B-0DFB-4166-B9CC-502B9BAEB352}" type="presParOf" srcId="{68660D8D-E057-4AC6-B523-101D63B92967}" destId="{62AAA4D5-5A32-4DE7-B0BB-242E36479066}" srcOrd="0" destOrd="0" presId="urn:microsoft.com/office/officeart/2005/8/layout/list1"/>
    <dgm:cxn modelId="{4B87ACB1-F12F-4138-B701-C79BCE0E9696}" type="presParOf" srcId="{62AAA4D5-5A32-4DE7-B0BB-242E36479066}" destId="{2EF7E47F-1E0B-42E8-B990-1E067277F6B6}" srcOrd="0" destOrd="0" presId="urn:microsoft.com/office/officeart/2005/8/layout/list1"/>
    <dgm:cxn modelId="{25C51284-E661-4686-AAB2-4C792B1DAC66}" type="presParOf" srcId="{62AAA4D5-5A32-4DE7-B0BB-242E36479066}" destId="{97EE6A64-22A0-4515-B823-64E5D7989C47}" srcOrd="1" destOrd="0" presId="urn:microsoft.com/office/officeart/2005/8/layout/list1"/>
    <dgm:cxn modelId="{E26AE2D1-D3BA-4809-A90F-41435DDCCA74}" type="presParOf" srcId="{68660D8D-E057-4AC6-B523-101D63B92967}" destId="{7189B533-30CF-4D6D-A2E1-F3CCAB0B55D5}" srcOrd="1" destOrd="0" presId="urn:microsoft.com/office/officeart/2005/8/layout/list1"/>
    <dgm:cxn modelId="{262B1A40-5A3E-47FC-9D87-654CE8477845}" type="presParOf" srcId="{68660D8D-E057-4AC6-B523-101D63B92967}" destId="{DE41F23D-48EE-4917-BC99-698DB2066FFB}" srcOrd="2" destOrd="0" presId="urn:microsoft.com/office/officeart/2005/8/layout/list1"/>
    <dgm:cxn modelId="{87A00E6A-1320-4662-9A26-4CF28DE57598}" type="presParOf" srcId="{68660D8D-E057-4AC6-B523-101D63B92967}" destId="{9E6CF049-DA53-4191-9F58-1E5FA5ED8F86}" srcOrd="3" destOrd="0" presId="urn:microsoft.com/office/officeart/2005/8/layout/list1"/>
    <dgm:cxn modelId="{41B1D103-C061-42A8-8CA8-B42E41B25063}" type="presParOf" srcId="{68660D8D-E057-4AC6-B523-101D63B92967}" destId="{74B32093-DC05-499E-B7DE-A319DA520283}" srcOrd="4" destOrd="0" presId="urn:microsoft.com/office/officeart/2005/8/layout/list1"/>
    <dgm:cxn modelId="{B967F1DF-DF05-4AD5-9A0F-CD0183C6E84B}" type="presParOf" srcId="{74B32093-DC05-499E-B7DE-A319DA520283}" destId="{2ED8B175-7C72-4BFE-BDB5-9E97223E498B}" srcOrd="0" destOrd="0" presId="urn:microsoft.com/office/officeart/2005/8/layout/list1"/>
    <dgm:cxn modelId="{6BC34231-CB89-43BB-B9DF-8AC183A7A4E6}" type="presParOf" srcId="{74B32093-DC05-499E-B7DE-A319DA520283}" destId="{3AAF9236-4636-44E6-BF19-742EA94C99B6}" srcOrd="1" destOrd="0" presId="urn:microsoft.com/office/officeart/2005/8/layout/list1"/>
    <dgm:cxn modelId="{F8212103-64E7-4780-881E-67696B291FF8}" type="presParOf" srcId="{68660D8D-E057-4AC6-B523-101D63B92967}" destId="{FF85D133-72EA-4504-925D-5A08C019424B}" srcOrd="5" destOrd="0" presId="urn:microsoft.com/office/officeart/2005/8/layout/list1"/>
    <dgm:cxn modelId="{E3D8DDE9-29D9-4712-A508-AFDF42DED6F9}" type="presParOf" srcId="{68660D8D-E057-4AC6-B523-101D63B92967}" destId="{5C42C18A-EEF7-4D34-9F8A-0DFAFCD86768}" srcOrd="6" destOrd="0" presId="urn:microsoft.com/office/officeart/2005/8/layout/list1"/>
    <dgm:cxn modelId="{6308D497-9F6A-4CBB-9F7A-CAA526C4D8AC}" type="presParOf" srcId="{68660D8D-E057-4AC6-B523-101D63B92967}" destId="{1BA43805-2A6F-4697-8627-BADB79BA86A7}" srcOrd="7" destOrd="0" presId="urn:microsoft.com/office/officeart/2005/8/layout/list1"/>
    <dgm:cxn modelId="{B9973709-C982-4CE2-9282-CEC4DE8BC260}" type="presParOf" srcId="{68660D8D-E057-4AC6-B523-101D63B92967}" destId="{EE64356C-4FF5-48A7-B241-4A55EBD483F4}" srcOrd="8" destOrd="0" presId="urn:microsoft.com/office/officeart/2005/8/layout/list1"/>
    <dgm:cxn modelId="{F2FCDAA4-151A-416D-A3D6-3D9D933B3319}" type="presParOf" srcId="{EE64356C-4FF5-48A7-B241-4A55EBD483F4}" destId="{A409F799-D6FF-4806-8547-630888068BF1}" srcOrd="0" destOrd="0" presId="urn:microsoft.com/office/officeart/2005/8/layout/list1"/>
    <dgm:cxn modelId="{C523D92F-DAF5-4F08-B6F1-17D99B20F382}" type="presParOf" srcId="{EE64356C-4FF5-48A7-B241-4A55EBD483F4}" destId="{9F07AE25-C70C-43DC-825E-6FEBE8B5EBE3}" srcOrd="1" destOrd="0" presId="urn:microsoft.com/office/officeart/2005/8/layout/list1"/>
    <dgm:cxn modelId="{F4DA7E25-42F2-4875-82B6-4183A18A8D01}" type="presParOf" srcId="{68660D8D-E057-4AC6-B523-101D63B92967}" destId="{425F5C69-309C-4A7E-98D8-7C1DCAF710FA}" srcOrd="9" destOrd="0" presId="urn:microsoft.com/office/officeart/2005/8/layout/list1"/>
    <dgm:cxn modelId="{CE4A9834-CE39-45AD-8974-C10C3DECD7D1}" type="presParOf" srcId="{68660D8D-E057-4AC6-B523-101D63B92967}" destId="{02FAB208-79D5-4925-84A2-86566A68C349}" srcOrd="10" destOrd="0" presId="urn:microsoft.com/office/officeart/2005/8/layout/list1"/>
    <dgm:cxn modelId="{8BED84EC-642C-428C-8248-9566EFA3E6EF}" type="presParOf" srcId="{68660D8D-E057-4AC6-B523-101D63B92967}" destId="{0459109E-4C47-4D73-8F49-0FC757994079}" srcOrd="11" destOrd="0" presId="urn:microsoft.com/office/officeart/2005/8/layout/list1"/>
    <dgm:cxn modelId="{17D6A011-D152-46E8-A1CB-CFE187FF864E}" type="presParOf" srcId="{68660D8D-E057-4AC6-B523-101D63B92967}" destId="{188C8671-776D-4D5D-AA31-022B3D31407F}" srcOrd="12" destOrd="0" presId="urn:microsoft.com/office/officeart/2005/8/layout/list1"/>
    <dgm:cxn modelId="{E24F654D-7DC9-4BFC-9D34-AA0904C3EF8F}" type="presParOf" srcId="{188C8671-776D-4D5D-AA31-022B3D31407F}" destId="{4AED2A3B-908A-44DE-8CBB-719B0DC3B5F0}" srcOrd="0" destOrd="0" presId="urn:microsoft.com/office/officeart/2005/8/layout/list1"/>
    <dgm:cxn modelId="{946BF442-0A71-4D67-9B8B-BB0397B2BB77}" type="presParOf" srcId="{188C8671-776D-4D5D-AA31-022B3D31407F}" destId="{764B77CC-0D71-4745-989C-408F4DCF8E09}" srcOrd="1" destOrd="0" presId="urn:microsoft.com/office/officeart/2005/8/layout/list1"/>
    <dgm:cxn modelId="{95FFDC52-C229-4D61-A96D-090894DF70AB}" type="presParOf" srcId="{68660D8D-E057-4AC6-B523-101D63B92967}" destId="{EF63F366-48A6-4C93-9E32-A142E9350322}" srcOrd="13" destOrd="0" presId="urn:microsoft.com/office/officeart/2005/8/layout/list1"/>
    <dgm:cxn modelId="{5FD06B04-08D1-4E01-9A65-B37622AA6AC9}" type="presParOf" srcId="{68660D8D-E057-4AC6-B523-101D63B92967}" destId="{0AC4A64E-5814-4483-9579-465D388D5488}" srcOrd="14" destOrd="0" presId="urn:microsoft.com/office/officeart/2005/8/layout/list1"/>
    <dgm:cxn modelId="{76CCE430-A286-4A4B-BCBE-0BB9CC3F2694}" type="presParOf" srcId="{68660D8D-E057-4AC6-B523-101D63B92967}" destId="{66E2D11F-18C0-437F-9DCB-34E32DD5192E}" srcOrd="15" destOrd="0" presId="urn:microsoft.com/office/officeart/2005/8/layout/list1"/>
    <dgm:cxn modelId="{E5F5057E-8686-49F4-BA08-0E920970D80A}" type="presParOf" srcId="{68660D8D-E057-4AC6-B523-101D63B92967}" destId="{7141DF12-3FBA-40F0-8E2F-E2767AE5CE92}" srcOrd="16" destOrd="0" presId="urn:microsoft.com/office/officeart/2005/8/layout/list1"/>
    <dgm:cxn modelId="{29A0F57D-E0AA-4D74-BEC7-02D3F40E9D1D}" type="presParOf" srcId="{7141DF12-3FBA-40F0-8E2F-E2767AE5CE92}" destId="{8108526B-23F8-4A18-A82A-BCA57E7FB5BF}" srcOrd="0" destOrd="0" presId="urn:microsoft.com/office/officeart/2005/8/layout/list1"/>
    <dgm:cxn modelId="{B5F2B6CD-E5CD-4DFE-9D3B-AEF7C626CF7D}" type="presParOf" srcId="{7141DF12-3FBA-40F0-8E2F-E2767AE5CE92}" destId="{582CF765-5ED6-4E97-879B-B5A9E90D8555}" srcOrd="1" destOrd="0" presId="urn:microsoft.com/office/officeart/2005/8/layout/list1"/>
    <dgm:cxn modelId="{53FAAB21-C364-4C2B-B77F-1DE4FC9D4886}" type="presParOf" srcId="{68660D8D-E057-4AC6-B523-101D63B92967}" destId="{19DB04E1-EFBD-4E25-BAEF-2AFD7310D57A}" srcOrd="17" destOrd="0" presId="urn:microsoft.com/office/officeart/2005/8/layout/list1"/>
    <dgm:cxn modelId="{723D6985-761B-443E-A84B-C73CDF5E0871}" type="presParOf" srcId="{68660D8D-E057-4AC6-B523-101D63B92967}" destId="{05A8191B-B6D0-4AB1-B90B-B20FC489DFB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A15B55-36DB-48CF-B772-10416280A3D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15D447B-00C6-4C0E-8C87-9EA0D1706B00}">
      <dgm:prSet/>
      <dgm:spPr/>
      <dgm:t>
        <a:bodyPr/>
        <a:lstStyle/>
        <a:p>
          <a:r>
            <a:rPr lang="tr-TR" b="1" i="1"/>
            <a:t>Ekonomik kalkınma: </a:t>
          </a:r>
          <a:endParaRPr lang="en-US"/>
        </a:p>
      </dgm:t>
    </dgm:pt>
    <dgm:pt modelId="{8437C87C-4358-4121-B63E-FCD0C0E63BE1}" type="parTrans" cxnId="{4A9C3C8A-51E0-45F0-A243-D34D8905783C}">
      <dgm:prSet/>
      <dgm:spPr/>
      <dgm:t>
        <a:bodyPr/>
        <a:lstStyle/>
        <a:p>
          <a:endParaRPr lang="en-US"/>
        </a:p>
      </dgm:t>
    </dgm:pt>
    <dgm:pt modelId="{89857703-5995-4BAB-B170-E416943A881D}" type="sibTrans" cxnId="{4A9C3C8A-51E0-45F0-A243-D34D8905783C}">
      <dgm:prSet/>
      <dgm:spPr/>
      <dgm:t>
        <a:bodyPr/>
        <a:lstStyle/>
        <a:p>
          <a:endParaRPr lang="en-US"/>
        </a:p>
      </dgm:t>
    </dgm:pt>
    <dgm:pt modelId="{4237A5D5-CDDF-4DD3-9CC4-9A69B2050439}">
      <dgm:prSet/>
      <dgm:spPr/>
      <dgm:t>
        <a:bodyPr/>
        <a:lstStyle/>
        <a:p>
          <a:r>
            <a:rPr lang="tr-TR"/>
            <a:t>Üretim artışı (Nicel ve nitel) + GSMH artışı + Yapısal düzenleme ve değişiklikler + Toplumsal refahta artış</a:t>
          </a:r>
          <a:endParaRPr lang="en-US"/>
        </a:p>
      </dgm:t>
    </dgm:pt>
    <dgm:pt modelId="{21F1E41C-1DD1-497D-839B-A276C4A9CCB4}" type="parTrans" cxnId="{D1E5A99D-33BB-4FAB-BA7F-B0DC549CE858}">
      <dgm:prSet/>
      <dgm:spPr/>
      <dgm:t>
        <a:bodyPr/>
        <a:lstStyle/>
        <a:p>
          <a:endParaRPr lang="en-US"/>
        </a:p>
      </dgm:t>
    </dgm:pt>
    <dgm:pt modelId="{170D5A65-E56A-4F76-9B51-5BDD47A12120}" type="sibTrans" cxnId="{D1E5A99D-33BB-4FAB-BA7F-B0DC549CE858}">
      <dgm:prSet/>
      <dgm:spPr/>
      <dgm:t>
        <a:bodyPr/>
        <a:lstStyle/>
        <a:p>
          <a:endParaRPr lang="en-US"/>
        </a:p>
      </dgm:t>
    </dgm:pt>
    <dgm:pt modelId="{2E6DD883-2ACB-4555-AF9F-633152485A52}" type="pres">
      <dgm:prSet presAssocID="{95A15B55-36DB-48CF-B772-10416280A3D0}" presName="linear" presStyleCnt="0">
        <dgm:presLayoutVars>
          <dgm:animLvl val="lvl"/>
          <dgm:resizeHandles val="exact"/>
        </dgm:presLayoutVars>
      </dgm:prSet>
      <dgm:spPr/>
    </dgm:pt>
    <dgm:pt modelId="{87CF4FBB-3AE0-4693-9D3C-5C15D9C86189}" type="pres">
      <dgm:prSet presAssocID="{715D447B-00C6-4C0E-8C87-9EA0D1706B00}" presName="parentText" presStyleLbl="node1" presStyleIdx="0" presStyleCnt="2">
        <dgm:presLayoutVars>
          <dgm:chMax val="0"/>
          <dgm:bulletEnabled val="1"/>
        </dgm:presLayoutVars>
      </dgm:prSet>
      <dgm:spPr/>
    </dgm:pt>
    <dgm:pt modelId="{08FD50A9-CA39-417A-A21D-96CD1E6789BE}" type="pres">
      <dgm:prSet presAssocID="{89857703-5995-4BAB-B170-E416943A881D}" presName="spacer" presStyleCnt="0"/>
      <dgm:spPr/>
    </dgm:pt>
    <dgm:pt modelId="{CB28F5F0-0760-4881-883D-0A3FDB96D161}" type="pres">
      <dgm:prSet presAssocID="{4237A5D5-CDDF-4DD3-9CC4-9A69B2050439}" presName="parentText" presStyleLbl="node1" presStyleIdx="1" presStyleCnt="2" custLinFactNeighborX="-51110" custLinFactNeighborY="-59511">
        <dgm:presLayoutVars>
          <dgm:chMax val="0"/>
          <dgm:bulletEnabled val="1"/>
        </dgm:presLayoutVars>
      </dgm:prSet>
      <dgm:spPr/>
    </dgm:pt>
  </dgm:ptLst>
  <dgm:cxnLst>
    <dgm:cxn modelId="{A7B56C2F-7E13-430E-AC90-158608B96096}" type="presOf" srcId="{715D447B-00C6-4C0E-8C87-9EA0D1706B00}" destId="{87CF4FBB-3AE0-4693-9D3C-5C15D9C86189}" srcOrd="0" destOrd="0" presId="urn:microsoft.com/office/officeart/2005/8/layout/vList2"/>
    <dgm:cxn modelId="{C8A3DA5A-B537-46F8-88D4-E39B220BE1B6}" type="presOf" srcId="{4237A5D5-CDDF-4DD3-9CC4-9A69B2050439}" destId="{CB28F5F0-0760-4881-883D-0A3FDB96D161}" srcOrd="0" destOrd="0" presId="urn:microsoft.com/office/officeart/2005/8/layout/vList2"/>
    <dgm:cxn modelId="{4A9C3C8A-51E0-45F0-A243-D34D8905783C}" srcId="{95A15B55-36DB-48CF-B772-10416280A3D0}" destId="{715D447B-00C6-4C0E-8C87-9EA0D1706B00}" srcOrd="0" destOrd="0" parTransId="{8437C87C-4358-4121-B63E-FCD0C0E63BE1}" sibTransId="{89857703-5995-4BAB-B170-E416943A881D}"/>
    <dgm:cxn modelId="{D1E5A99D-33BB-4FAB-BA7F-B0DC549CE858}" srcId="{95A15B55-36DB-48CF-B772-10416280A3D0}" destId="{4237A5D5-CDDF-4DD3-9CC4-9A69B2050439}" srcOrd="1" destOrd="0" parTransId="{21F1E41C-1DD1-497D-839B-A276C4A9CCB4}" sibTransId="{170D5A65-E56A-4F76-9B51-5BDD47A12120}"/>
    <dgm:cxn modelId="{C04199BA-2F01-4D1E-B537-E6AE76AC3E63}" type="presOf" srcId="{95A15B55-36DB-48CF-B772-10416280A3D0}" destId="{2E6DD883-2ACB-4555-AF9F-633152485A52}" srcOrd="0" destOrd="0" presId="urn:microsoft.com/office/officeart/2005/8/layout/vList2"/>
    <dgm:cxn modelId="{CB35D9D5-8633-4B9D-9BA9-E81072A9FC71}" type="presParOf" srcId="{2E6DD883-2ACB-4555-AF9F-633152485A52}" destId="{87CF4FBB-3AE0-4693-9D3C-5C15D9C86189}" srcOrd="0" destOrd="0" presId="urn:microsoft.com/office/officeart/2005/8/layout/vList2"/>
    <dgm:cxn modelId="{E9480041-1927-4D20-96B5-B2C71CF06DEF}" type="presParOf" srcId="{2E6DD883-2ACB-4555-AF9F-633152485A52}" destId="{08FD50A9-CA39-417A-A21D-96CD1E6789BE}" srcOrd="1" destOrd="0" presId="urn:microsoft.com/office/officeart/2005/8/layout/vList2"/>
    <dgm:cxn modelId="{0C0B4DF5-C816-4E1E-929F-A1D9971D26AA}" type="presParOf" srcId="{2E6DD883-2ACB-4555-AF9F-633152485A52}" destId="{CB28F5F0-0760-4881-883D-0A3FDB96D16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C0BE53-DC22-49A2-BDB8-2911E998CECA}" type="doc">
      <dgm:prSet loTypeId="urn:microsoft.com/office/officeart/2005/8/layout/hProcess9" loCatId="process" qsTypeId="urn:microsoft.com/office/officeart/2005/8/quickstyle/simple1" qsCatId="simple" csTypeId="urn:microsoft.com/office/officeart/2005/8/colors/accent1_2" csCatId="accent1" phldr="1"/>
      <dgm:spPr/>
    </dgm:pt>
    <dgm:pt modelId="{8D3005F5-5542-4F84-B5DE-30A2461D1C36}">
      <dgm:prSet phldrT="[Metin]" custT="1"/>
      <dgm:spPr/>
      <dgm:t>
        <a:bodyPr/>
        <a:lstStyle/>
        <a:p>
          <a:pPr algn="l">
            <a:lnSpc>
              <a:spcPct val="100000"/>
            </a:lnSpc>
            <a:spcAft>
              <a:spcPts val="0"/>
            </a:spcAft>
          </a:pPr>
          <a:r>
            <a:rPr lang="tr-TR" sz="2400" dirty="0"/>
            <a:t>Büyüme, ülkede yaratılan katma değerin ne kadar arttığını gösterir</a:t>
          </a:r>
        </a:p>
      </dgm:t>
    </dgm:pt>
    <dgm:pt modelId="{A9F8A5B2-E0AA-4420-935C-589BF953D9B9}" type="parTrans" cxnId="{44968E8F-0FFC-47AB-93A3-F222D4F7F296}">
      <dgm:prSet/>
      <dgm:spPr/>
      <dgm:t>
        <a:bodyPr/>
        <a:lstStyle/>
        <a:p>
          <a:endParaRPr lang="tr-TR"/>
        </a:p>
      </dgm:t>
    </dgm:pt>
    <dgm:pt modelId="{72418CE2-5814-45A5-A970-D7483F21C9BC}" type="sibTrans" cxnId="{44968E8F-0FFC-47AB-93A3-F222D4F7F296}">
      <dgm:prSet/>
      <dgm:spPr/>
      <dgm:t>
        <a:bodyPr/>
        <a:lstStyle/>
        <a:p>
          <a:endParaRPr lang="tr-TR"/>
        </a:p>
      </dgm:t>
    </dgm:pt>
    <dgm:pt modelId="{9ADBEEA7-7ACB-4E9F-A4B2-475E4A334DF2}">
      <dgm:prSet phldrT="[Metin]" custT="1"/>
      <dgm:spPr/>
      <dgm:t>
        <a:bodyPr/>
        <a:lstStyle/>
        <a:p>
          <a:pPr algn="l"/>
          <a:r>
            <a:rPr lang="tr-TR" sz="2400" dirty="0"/>
            <a:t>Kalkınma, alt ve üst yapıdaki iyileşmenin ölçüsüdür.</a:t>
          </a:r>
        </a:p>
      </dgm:t>
    </dgm:pt>
    <dgm:pt modelId="{A5BF5E04-C004-4929-98E4-F9A27C15C1E0}" type="parTrans" cxnId="{D66FAB5E-FB89-42B0-95EB-2C42D06C8E8A}">
      <dgm:prSet/>
      <dgm:spPr/>
      <dgm:t>
        <a:bodyPr/>
        <a:lstStyle/>
        <a:p>
          <a:endParaRPr lang="tr-TR"/>
        </a:p>
      </dgm:t>
    </dgm:pt>
    <dgm:pt modelId="{1DC51100-D421-48EF-BDD9-44F22F3A6E57}" type="sibTrans" cxnId="{D66FAB5E-FB89-42B0-95EB-2C42D06C8E8A}">
      <dgm:prSet/>
      <dgm:spPr/>
      <dgm:t>
        <a:bodyPr/>
        <a:lstStyle/>
        <a:p>
          <a:endParaRPr lang="tr-TR"/>
        </a:p>
      </dgm:t>
    </dgm:pt>
    <dgm:pt modelId="{8739D9D7-754E-4A98-8CCB-B751DAB4051C}">
      <dgm:prSet phldrT="[Metin]"/>
      <dgm:spPr/>
      <dgm:t>
        <a:bodyPr/>
        <a:lstStyle/>
        <a:p>
          <a:pPr algn="l"/>
          <a:r>
            <a:rPr lang="tr-TR" b="0" dirty="0"/>
            <a:t>Gelişme ise, büyümeye ve kalkınmaya dayalı olarak ülkede yaşam kalitesinin değişimini ortaya koyar.</a:t>
          </a:r>
          <a:endParaRPr lang="tr-TR" dirty="0"/>
        </a:p>
      </dgm:t>
    </dgm:pt>
    <dgm:pt modelId="{E93D7E4B-B4A3-405D-8864-C66BEE5E0E80}" type="parTrans" cxnId="{5991477A-B88A-43AB-9E07-CF11825AA4EA}">
      <dgm:prSet/>
      <dgm:spPr/>
      <dgm:t>
        <a:bodyPr/>
        <a:lstStyle/>
        <a:p>
          <a:endParaRPr lang="tr-TR"/>
        </a:p>
      </dgm:t>
    </dgm:pt>
    <dgm:pt modelId="{A24BFDF9-3D3F-4DAF-8C69-936F23E33D07}" type="sibTrans" cxnId="{5991477A-B88A-43AB-9E07-CF11825AA4EA}">
      <dgm:prSet/>
      <dgm:spPr/>
      <dgm:t>
        <a:bodyPr/>
        <a:lstStyle/>
        <a:p>
          <a:endParaRPr lang="tr-TR"/>
        </a:p>
      </dgm:t>
    </dgm:pt>
    <dgm:pt modelId="{651ED71D-747D-4BBD-82F1-69E2704C5F1E}" type="pres">
      <dgm:prSet presAssocID="{47C0BE53-DC22-49A2-BDB8-2911E998CECA}" presName="CompostProcess" presStyleCnt="0">
        <dgm:presLayoutVars>
          <dgm:dir/>
          <dgm:resizeHandles val="exact"/>
        </dgm:presLayoutVars>
      </dgm:prSet>
      <dgm:spPr/>
    </dgm:pt>
    <dgm:pt modelId="{7A1A7DC8-2C03-4DAE-B942-1FA7D754B776}" type="pres">
      <dgm:prSet presAssocID="{47C0BE53-DC22-49A2-BDB8-2911E998CECA}" presName="arrow" presStyleLbl="bgShp" presStyleIdx="0" presStyleCnt="1"/>
      <dgm:spPr/>
    </dgm:pt>
    <dgm:pt modelId="{B8ED4FC8-B83C-4F08-B8BE-E2F868E56E0F}" type="pres">
      <dgm:prSet presAssocID="{47C0BE53-DC22-49A2-BDB8-2911E998CECA}" presName="linearProcess" presStyleCnt="0"/>
      <dgm:spPr/>
    </dgm:pt>
    <dgm:pt modelId="{7E54FCBE-DF93-4323-B875-55D1FC28E88B}" type="pres">
      <dgm:prSet presAssocID="{8D3005F5-5542-4F84-B5DE-30A2461D1C36}" presName="textNode" presStyleLbl="node1" presStyleIdx="0" presStyleCnt="3">
        <dgm:presLayoutVars>
          <dgm:bulletEnabled val="1"/>
        </dgm:presLayoutVars>
      </dgm:prSet>
      <dgm:spPr/>
    </dgm:pt>
    <dgm:pt modelId="{0BDA553B-87E6-4479-9D69-1F8483498117}" type="pres">
      <dgm:prSet presAssocID="{72418CE2-5814-45A5-A970-D7483F21C9BC}" presName="sibTrans" presStyleCnt="0"/>
      <dgm:spPr/>
    </dgm:pt>
    <dgm:pt modelId="{4108D468-3601-488E-80D5-FE9AC51692C0}" type="pres">
      <dgm:prSet presAssocID="{9ADBEEA7-7ACB-4E9F-A4B2-475E4A334DF2}" presName="textNode" presStyleLbl="node1" presStyleIdx="1" presStyleCnt="3">
        <dgm:presLayoutVars>
          <dgm:bulletEnabled val="1"/>
        </dgm:presLayoutVars>
      </dgm:prSet>
      <dgm:spPr/>
    </dgm:pt>
    <dgm:pt modelId="{38E3C4B6-9FC6-4345-B564-FC83FE8378C6}" type="pres">
      <dgm:prSet presAssocID="{1DC51100-D421-48EF-BDD9-44F22F3A6E57}" presName="sibTrans" presStyleCnt="0"/>
      <dgm:spPr/>
    </dgm:pt>
    <dgm:pt modelId="{DEBB95A5-9274-4AF4-B30D-E89074A547A3}" type="pres">
      <dgm:prSet presAssocID="{8739D9D7-754E-4A98-8CCB-B751DAB4051C}" presName="textNode" presStyleLbl="node1" presStyleIdx="2" presStyleCnt="3">
        <dgm:presLayoutVars>
          <dgm:bulletEnabled val="1"/>
        </dgm:presLayoutVars>
      </dgm:prSet>
      <dgm:spPr/>
    </dgm:pt>
  </dgm:ptLst>
  <dgm:cxnLst>
    <dgm:cxn modelId="{10F0743A-2757-4EE1-93BA-E591DD526D96}" type="presOf" srcId="{9ADBEEA7-7ACB-4E9F-A4B2-475E4A334DF2}" destId="{4108D468-3601-488E-80D5-FE9AC51692C0}" srcOrd="0" destOrd="0" presId="urn:microsoft.com/office/officeart/2005/8/layout/hProcess9"/>
    <dgm:cxn modelId="{D66FAB5E-FB89-42B0-95EB-2C42D06C8E8A}" srcId="{47C0BE53-DC22-49A2-BDB8-2911E998CECA}" destId="{9ADBEEA7-7ACB-4E9F-A4B2-475E4A334DF2}" srcOrd="1" destOrd="0" parTransId="{A5BF5E04-C004-4929-98E4-F9A27C15C1E0}" sibTransId="{1DC51100-D421-48EF-BDD9-44F22F3A6E57}"/>
    <dgm:cxn modelId="{E7A1E362-6C35-4F1E-9EFB-E148A1E2672D}" type="presOf" srcId="{47C0BE53-DC22-49A2-BDB8-2911E998CECA}" destId="{651ED71D-747D-4BBD-82F1-69E2704C5F1E}" srcOrd="0" destOrd="0" presId="urn:microsoft.com/office/officeart/2005/8/layout/hProcess9"/>
    <dgm:cxn modelId="{EAC96643-F74B-4352-B783-E4FAF3C3C401}" type="presOf" srcId="{8D3005F5-5542-4F84-B5DE-30A2461D1C36}" destId="{7E54FCBE-DF93-4323-B875-55D1FC28E88B}" srcOrd="0" destOrd="0" presId="urn:microsoft.com/office/officeart/2005/8/layout/hProcess9"/>
    <dgm:cxn modelId="{46A05D74-CD29-47F1-B0AA-C07169DF63B2}" type="presOf" srcId="{8739D9D7-754E-4A98-8CCB-B751DAB4051C}" destId="{DEBB95A5-9274-4AF4-B30D-E89074A547A3}" srcOrd="0" destOrd="0" presId="urn:microsoft.com/office/officeart/2005/8/layout/hProcess9"/>
    <dgm:cxn modelId="{5991477A-B88A-43AB-9E07-CF11825AA4EA}" srcId="{47C0BE53-DC22-49A2-BDB8-2911E998CECA}" destId="{8739D9D7-754E-4A98-8CCB-B751DAB4051C}" srcOrd="2" destOrd="0" parTransId="{E93D7E4B-B4A3-405D-8864-C66BEE5E0E80}" sibTransId="{A24BFDF9-3D3F-4DAF-8C69-936F23E33D07}"/>
    <dgm:cxn modelId="{44968E8F-0FFC-47AB-93A3-F222D4F7F296}" srcId="{47C0BE53-DC22-49A2-BDB8-2911E998CECA}" destId="{8D3005F5-5542-4F84-B5DE-30A2461D1C36}" srcOrd="0" destOrd="0" parTransId="{A9F8A5B2-E0AA-4420-935C-589BF953D9B9}" sibTransId="{72418CE2-5814-45A5-A970-D7483F21C9BC}"/>
    <dgm:cxn modelId="{9769AB0B-1166-49B0-BA26-5D978472DA1D}" type="presParOf" srcId="{651ED71D-747D-4BBD-82F1-69E2704C5F1E}" destId="{7A1A7DC8-2C03-4DAE-B942-1FA7D754B776}" srcOrd="0" destOrd="0" presId="urn:microsoft.com/office/officeart/2005/8/layout/hProcess9"/>
    <dgm:cxn modelId="{182D1E7A-90DC-4583-9803-E90FB739DBBB}" type="presParOf" srcId="{651ED71D-747D-4BBD-82F1-69E2704C5F1E}" destId="{B8ED4FC8-B83C-4F08-B8BE-E2F868E56E0F}" srcOrd="1" destOrd="0" presId="urn:microsoft.com/office/officeart/2005/8/layout/hProcess9"/>
    <dgm:cxn modelId="{4F00B557-B272-4C7D-AB4F-92A72D05FC21}" type="presParOf" srcId="{B8ED4FC8-B83C-4F08-B8BE-E2F868E56E0F}" destId="{7E54FCBE-DF93-4323-B875-55D1FC28E88B}" srcOrd="0" destOrd="0" presId="urn:microsoft.com/office/officeart/2005/8/layout/hProcess9"/>
    <dgm:cxn modelId="{8173E5C6-E4D3-460B-9666-70E52231BADB}" type="presParOf" srcId="{B8ED4FC8-B83C-4F08-B8BE-E2F868E56E0F}" destId="{0BDA553B-87E6-4479-9D69-1F8483498117}" srcOrd="1" destOrd="0" presId="urn:microsoft.com/office/officeart/2005/8/layout/hProcess9"/>
    <dgm:cxn modelId="{AE9CF01F-C59B-4FD9-B71F-BD45B19F7699}" type="presParOf" srcId="{B8ED4FC8-B83C-4F08-B8BE-E2F868E56E0F}" destId="{4108D468-3601-488E-80D5-FE9AC51692C0}" srcOrd="2" destOrd="0" presId="urn:microsoft.com/office/officeart/2005/8/layout/hProcess9"/>
    <dgm:cxn modelId="{982A8641-BA75-4DC9-8F67-56F69D6B8A8C}" type="presParOf" srcId="{B8ED4FC8-B83C-4F08-B8BE-E2F868E56E0F}" destId="{38E3C4B6-9FC6-4345-B564-FC83FE8378C6}" srcOrd="3" destOrd="0" presId="urn:microsoft.com/office/officeart/2005/8/layout/hProcess9"/>
    <dgm:cxn modelId="{1E163C0D-9F2F-4DB9-8082-F3AD1026B2AE}" type="presParOf" srcId="{B8ED4FC8-B83C-4F08-B8BE-E2F868E56E0F}" destId="{DEBB95A5-9274-4AF4-B30D-E89074A547A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7F7D0-2B9E-423E-BD04-4147873E67A3}">
      <dsp:nvSpPr>
        <dsp:cNvPr id="0" name=""/>
        <dsp:cNvSpPr/>
      </dsp:nvSpPr>
      <dsp:spPr>
        <a:xfrm>
          <a:off x="1233458" y="616467"/>
          <a:ext cx="1136454" cy="11364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1B54AB-05F7-4B5C-B8A1-1D6238107916}">
      <dsp:nvSpPr>
        <dsp:cNvPr id="0" name=""/>
        <dsp:cNvSpPr/>
      </dsp:nvSpPr>
      <dsp:spPr>
        <a:xfrm>
          <a:off x="538958" y="2133187"/>
          <a:ext cx="252545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tr-TR" sz="2400" kern="1200"/>
            <a:t>Sanayi Devrimi</a:t>
          </a:r>
        </a:p>
      </dsp:txBody>
      <dsp:txXfrm>
        <a:off x="538958" y="2133187"/>
        <a:ext cx="2525455" cy="720000"/>
      </dsp:txXfrm>
    </dsp:sp>
    <dsp:sp modelId="{DADC98E6-41EF-4589-A1A8-1010CC0C4222}">
      <dsp:nvSpPr>
        <dsp:cNvPr id="0" name=""/>
        <dsp:cNvSpPr/>
      </dsp:nvSpPr>
      <dsp:spPr>
        <a:xfrm>
          <a:off x="4200868" y="616467"/>
          <a:ext cx="1136454" cy="11364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DC19F6-ADD8-4E59-994F-2D4EAFC1417E}">
      <dsp:nvSpPr>
        <dsp:cNvPr id="0" name=""/>
        <dsp:cNvSpPr/>
      </dsp:nvSpPr>
      <dsp:spPr>
        <a:xfrm>
          <a:off x="3506368" y="2133187"/>
          <a:ext cx="252545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tr-TR" sz="2400" kern="1200"/>
            <a:t>Gelişme</a:t>
          </a:r>
        </a:p>
      </dsp:txBody>
      <dsp:txXfrm>
        <a:off x="3506368" y="2133187"/>
        <a:ext cx="2525455" cy="720000"/>
      </dsp:txXfrm>
    </dsp:sp>
    <dsp:sp modelId="{3ED028F2-42C9-4608-8DF2-A2BBBCCF0BEF}">
      <dsp:nvSpPr>
        <dsp:cNvPr id="0" name=""/>
        <dsp:cNvSpPr/>
      </dsp:nvSpPr>
      <dsp:spPr>
        <a:xfrm>
          <a:off x="7168278" y="616467"/>
          <a:ext cx="1136454" cy="11364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03F796-E96A-4C5C-8655-A938D199593E}">
      <dsp:nvSpPr>
        <dsp:cNvPr id="0" name=""/>
        <dsp:cNvSpPr/>
      </dsp:nvSpPr>
      <dsp:spPr>
        <a:xfrm>
          <a:off x="6473778" y="2133187"/>
          <a:ext cx="252545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tr-TR" sz="2400" kern="1200"/>
            <a:t>Kalkınma</a:t>
          </a:r>
        </a:p>
      </dsp:txBody>
      <dsp:txXfrm>
        <a:off x="6473778" y="2133187"/>
        <a:ext cx="2525455" cy="720000"/>
      </dsp:txXfrm>
    </dsp:sp>
    <dsp:sp modelId="{C9215DEF-BEB0-4F3A-A6AA-F7D6E178FFD2}">
      <dsp:nvSpPr>
        <dsp:cNvPr id="0" name=""/>
        <dsp:cNvSpPr/>
      </dsp:nvSpPr>
      <dsp:spPr>
        <a:xfrm>
          <a:off x="1233458" y="3484550"/>
          <a:ext cx="1136454" cy="11364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765F07-0613-4EFB-8BCD-913B7B91EFA4}">
      <dsp:nvSpPr>
        <dsp:cNvPr id="0" name=""/>
        <dsp:cNvSpPr/>
      </dsp:nvSpPr>
      <dsp:spPr>
        <a:xfrm>
          <a:off x="538958" y="5001270"/>
          <a:ext cx="252545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tr-TR" sz="2400" kern="1200"/>
            <a:t>Sanayileşme</a:t>
          </a:r>
        </a:p>
      </dsp:txBody>
      <dsp:txXfrm>
        <a:off x="538958" y="5001270"/>
        <a:ext cx="2525455" cy="720000"/>
      </dsp:txXfrm>
    </dsp:sp>
    <dsp:sp modelId="{F29B98F2-BEFC-4166-B57A-837C3FC42E2A}">
      <dsp:nvSpPr>
        <dsp:cNvPr id="0" name=""/>
        <dsp:cNvSpPr/>
      </dsp:nvSpPr>
      <dsp:spPr>
        <a:xfrm>
          <a:off x="4200868" y="3484550"/>
          <a:ext cx="1136454" cy="11364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28E98-1D5D-4278-93AC-BC2CC8F144F8}">
      <dsp:nvSpPr>
        <dsp:cNvPr id="0" name=""/>
        <dsp:cNvSpPr/>
      </dsp:nvSpPr>
      <dsp:spPr>
        <a:xfrm>
          <a:off x="3506368" y="5001270"/>
          <a:ext cx="252545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tr-TR" sz="2400" kern="1200" dirty="0"/>
            <a:t>Büyüme</a:t>
          </a:r>
        </a:p>
      </dsp:txBody>
      <dsp:txXfrm>
        <a:off x="3506368" y="5001270"/>
        <a:ext cx="2525455" cy="720000"/>
      </dsp:txXfrm>
    </dsp:sp>
    <dsp:sp modelId="{F12159E8-D648-4631-A79A-B9C0F7B26E6E}">
      <dsp:nvSpPr>
        <dsp:cNvPr id="0" name=""/>
        <dsp:cNvSpPr/>
      </dsp:nvSpPr>
      <dsp:spPr>
        <a:xfrm>
          <a:off x="7168278" y="3484550"/>
          <a:ext cx="1136454" cy="11364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4DE1A8-BE18-413C-B064-CDAC86D0663E}">
      <dsp:nvSpPr>
        <dsp:cNvPr id="0" name=""/>
        <dsp:cNvSpPr/>
      </dsp:nvSpPr>
      <dsp:spPr>
        <a:xfrm>
          <a:off x="6473778" y="5001270"/>
          <a:ext cx="252545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tr-TR" sz="2400" kern="1200" dirty="0"/>
            <a:t>Modernleşme</a:t>
          </a:r>
        </a:p>
      </dsp:txBody>
      <dsp:txXfrm>
        <a:off x="6473778" y="5001270"/>
        <a:ext cx="252545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1F23D-48EE-4917-BC99-698DB2066FFB}">
      <dsp:nvSpPr>
        <dsp:cNvPr id="0" name=""/>
        <dsp:cNvSpPr/>
      </dsp:nvSpPr>
      <dsp:spPr>
        <a:xfrm>
          <a:off x="0" y="376666"/>
          <a:ext cx="10526694"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EE6A64-22A0-4515-B823-64E5D7989C47}">
      <dsp:nvSpPr>
        <dsp:cNvPr id="0" name=""/>
        <dsp:cNvSpPr/>
      </dsp:nvSpPr>
      <dsp:spPr>
        <a:xfrm>
          <a:off x="590684" y="81466"/>
          <a:ext cx="7368685" cy="590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519" tIns="0" rIns="278519" bIns="0" numCol="1" spcCol="1270" anchor="ctr" anchorCtr="0">
          <a:noAutofit/>
        </a:bodyPr>
        <a:lstStyle/>
        <a:p>
          <a:pPr marL="0" lvl="0" indent="0" algn="l" defTabSz="889000">
            <a:lnSpc>
              <a:spcPct val="90000"/>
            </a:lnSpc>
            <a:spcBef>
              <a:spcPct val="0"/>
            </a:spcBef>
            <a:spcAft>
              <a:spcPct val="35000"/>
            </a:spcAft>
            <a:buFont typeface="+mj-lt"/>
            <a:buNone/>
          </a:pPr>
          <a:r>
            <a:rPr lang="tr-TR" sz="2000" b="1" i="1" kern="1200"/>
            <a:t>Emek Faktöründeki Artışlar</a:t>
          </a:r>
          <a:endParaRPr lang="tr-TR" sz="2000" kern="1200"/>
        </a:p>
      </dsp:txBody>
      <dsp:txXfrm>
        <a:off x="619505" y="110287"/>
        <a:ext cx="7311043" cy="532758"/>
      </dsp:txXfrm>
    </dsp:sp>
    <dsp:sp modelId="{5C42C18A-EEF7-4D34-9F8A-0DFAFCD86768}">
      <dsp:nvSpPr>
        <dsp:cNvPr id="0" name=""/>
        <dsp:cNvSpPr/>
      </dsp:nvSpPr>
      <dsp:spPr>
        <a:xfrm>
          <a:off x="0" y="1283867"/>
          <a:ext cx="10526694"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AF9236-4636-44E6-BF19-742EA94C99B6}">
      <dsp:nvSpPr>
        <dsp:cNvPr id="0" name=""/>
        <dsp:cNvSpPr/>
      </dsp:nvSpPr>
      <dsp:spPr>
        <a:xfrm>
          <a:off x="526334" y="988667"/>
          <a:ext cx="7368685" cy="590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519" tIns="0" rIns="278519" bIns="0" numCol="1" spcCol="1270" anchor="ctr" anchorCtr="0">
          <a:noAutofit/>
        </a:bodyPr>
        <a:lstStyle/>
        <a:p>
          <a:pPr marL="0" lvl="0" indent="0" algn="l" defTabSz="889000">
            <a:lnSpc>
              <a:spcPct val="90000"/>
            </a:lnSpc>
            <a:spcBef>
              <a:spcPct val="0"/>
            </a:spcBef>
            <a:spcAft>
              <a:spcPct val="35000"/>
            </a:spcAft>
            <a:buNone/>
          </a:pPr>
          <a:r>
            <a:rPr lang="tr-TR" sz="2000" b="1" i="1" kern="1200" dirty="0"/>
            <a:t>Fiziksel Sermaye Artışları</a:t>
          </a:r>
          <a:endParaRPr lang="tr-TR" sz="2000" kern="1200" dirty="0"/>
        </a:p>
      </dsp:txBody>
      <dsp:txXfrm>
        <a:off x="555155" y="1017488"/>
        <a:ext cx="7311043" cy="532758"/>
      </dsp:txXfrm>
    </dsp:sp>
    <dsp:sp modelId="{02FAB208-79D5-4925-84A2-86566A68C349}">
      <dsp:nvSpPr>
        <dsp:cNvPr id="0" name=""/>
        <dsp:cNvSpPr/>
      </dsp:nvSpPr>
      <dsp:spPr>
        <a:xfrm>
          <a:off x="0" y="2191067"/>
          <a:ext cx="10526694"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07AE25-C70C-43DC-825E-6FEBE8B5EBE3}">
      <dsp:nvSpPr>
        <dsp:cNvPr id="0" name=""/>
        <dsp:cNvSpPr/>
      </dsp:nvSpPr>
      <dsp:spPr>
        <a:xfrm>
          <a:off x="526334" y="1895867"/>
          <a:ext cx="7368685" cy="590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519" tIns="0" rIns="278519" bIns="0" numCol="1" spcCol="1270" anchor="ctr" anchorCtr="0">
          <a:noAutofit/>
        </a:bodyPr>
        <a:lstStyle/>
        <a:p>
          <a:pPr marL="0" lvl="0" indent="0" algn="l" defTabSz="889000">
            <a:lnSpc>
              <a:spcPct val="90000"/>
            </a:lnSpc>
            <a:spcBef>
              <a:spcPct val="0"/>
            </a:spcBef>
            <a:spcAft>
              <a:spcPct val="35000"/>
            </a:spcAft>
            <a:buNone/>
          </a:pPr>
          <a:r>
            <a:rPr lang="tr-TR" sz="2000" b="1" i="1" kern="1200" dirty="0"/>
            <a:t>Doğal Kaynakların Geliştirilmesi</a:t>
          </a:r>
        </a:p>
      </dsp:txBody>
      <dsp:txXfrm>
        <a:off x="555155" y="1924688"/>
        <a:ext cx="7311043" cy="532758"/>
      </dsp:txXfrm>
    </dsp:sp>
    <dsp:sp modelId="{0AC4A64E-5814-4483-9579-465D388D5488}">
      <dsp:nvSpPr>
        <dsp:cNvPr id="0" name=""/>
        <dsp:cNvSpPr/>
      </dsp:nvSpPr>
      <dsp:spPr>
        <a:xfrm>
          <a:off x="0" y="3098267"/>
          <a:ext cx="10526694"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4B77CC-0D71-4745-989C-408F4DCF8E09}">
      <dsp:nvSpPr>
        <dsp:cNvPr id="0" name=""/>
        <dsp:cNvSpPr/>
      </dsp:nvSpPr>
      <dsp:spPr>
        <a:xfrm>
          <a:off x="526334" y="2803067"/>
          <a:ext cx="7368685" cy="590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519" tIns="0" rIns="278519" bIns="0" numCol="1" spcCol="1270" anchor="ctr" anchorCtr="0">
          <a:noAutofit/>
        </a:bodyPr>
        <a:lstStyle/>
        <a:p>
          <a:pPr marL="0" lvl="0" indent="0" algn="l" defTabSz="889000">
            <a:lnSpc>
              <a:spcPct val="90000"/>
            </a:lnSpc>
            <a:spcBef>
              <a:spcPct val="0"/>
            </a:spcBef>
            <a:spcAft>
              <a:spcPct val="35000"/>
            </a:spcAft>
            <a:buNone/>
          </a:pPr>
          <a:r>
            <a:rPr lang="tr-TR" sz="2000" b="1" i="1" kern="1200" dirty="0"/>
            <a:t>Teknolojideki Gelişmeler</a:t>
          </a:r>
        </a:p>
      </dsp:txBody>
      <dsp:txXfrm>
        <a:off x="555155" y="2831888"/>
        <a:ext cx="7311043" cy="532758"/>
      </dsp:txXfrm>
    </dsp:sp>
    <dsp:sp modelId="{05A8191B-B6D0-4AB1-B90B-B20FC489DFBD}">
      <dsp:nvSpPr>
        <dsp:cNvPr id="0" name=""/>
        <dsp:cNvSpPr/>
      </dsp:nvSpPr>
      <dsp:spPr>
        <a:xfrm>
          <a:off x="0" y="4005467"/>
          <a:ext cx="10526694"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2CF765-5ED6-4E97-879B-B5A9E90D8555}">
      <dsp:nvSpPr>
        <dsp:cNvPr id="0" name=""/>
        <dsp:cNvSpPr/>
      </dsp:nvSpPr>
      <dsp:spPr>
        <a:xfrm>
          <a:off x="526334" y="3710267"/>
          <a:ext cx="7368685" cy="590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519" tIns="0" rIns="278519" bIns="0" numCol="1" spcCol="1270" anchor="ctr" anchorCtr="0">
          <a:noAutofit/>
        </a:bodyPr>
        <a:lstStyle/>
        <a:p>
          <a:pPr marL="0" lvl="0" indent="0" algn="l" defTabSz="889000">
            <a:lnSpc>
              <a:spcPct val="90000"/>
            </a:lnSpc>
            <a:spcBef>
              <a:spcPct val="0"/>
            </a:spcBef>
            <a:spcAft>
              <a:spcPct val="35000"/>
            </a:spcAft>
            <a:buNone/>
          </a:pPr>
          <a:r>
            <a:rPr lang="tr-TR" sz="2000" b="1" i="1" kern="1200" dirty="0"/>
            <a:t>Reel </a:t>
          </a:r>
          <a:r>
            <a:rPr lang="tr-TR" sz="2000" b="1" i="1" kern="1200" dirty="0" err="1"/>
            <a:t>GSYİH’nın</a:t>
          </a:r>
          <a:r>
            <a:rPr lang="tr-TR" sz="2000" b="1" i="1" kern="1200" dirty="0"/>
            <a:t> artması</a:t>
          </a:r>
          <a:endParaRPr lang="tr-TR" sz="2000" kern="1200" dirty="0"/>
        </a:p>
      </dsp:txBody>
      <dsp:txXfrm>
        <a:off x="555155" y="3739088"/>
        <a:ext cx="7311043"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F4FBB-3AE0-4693-9D3C-5C15D9C86189}">
      <dsp:nvSpPr>
        <dsp:cNvPr id="0" name=""/>
        <dsp:cNvSpPr/>
      </dsp:nvSpPr>
      <dsp:spPr>
        <a:xfrm>
          <a:off x="0" y="84765"/>
          <a:ext cx="6628804" cy="2354624"/>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tr-TR" sz="3500" b="1" i="1" kern="1200"/>
            <a:t>Ekonomik kalkınma: </a:t>
          </a:r>
          <a:endParaRPr lang="en-US" sz="3500" kern="1200"/>
        </a:p>
      </dsp:txBody>
      <dsp:txXfrm>
        <a:off x="114943" y="199708"/>
        <a:ext cx="6398918" cy="2124738"/>
      </dsp:txXfrm>
    </dsp:sp>
    <dsp:sp modelId="{CB28F5F0-0760-4881-883D-0A3FDB96D161}">
      <dsp:nvSpPr>
        <dsp:cNvPr id="0" name=""/>
        <dsp:cNvSpPr/>
      </dsp:nvSpPr>
      <dsp:spPr>
        <a:xfrm>
          <a:off x="0" y="2480203"/>
          <a:ext cx="6628804" cy="2354624"/>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tr-TR" sz="3500" kern="1200"/>
            <a:t>Üretim artışı (Nicel ve nitel) + GSMH artışı + Yapısal düzenleme ve değişiklikler + Toplumsal refahta artış</a:t>
          </a:r>
          <a:endParaRPr lang="en-US" sz="3500" kern="1200"/>
        </a:p>
      </dsp:txBody>
      <dsp:txXfrm>
        <a:off x="114943" y="2595146"/>
        <a:ext cx="6398918" cy="21247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A7DC8-2C03-4DAE-B942-1FA7D754B776}">
      <dsp:nvSpPr>
        <dsp:cNvPr id="0" name=""/>
        <dsp:cNvSpPr/>
      </dsp:nvSpPr>
      <dsp:spPr>
        <a:xfrm>
          <a:off x="721670" y="0"/>
          <a:ext cx="8178933" cy="511853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54FCBE-DF93-4323-B875-55D1FC28E88B}">
      <dsp:nvSpPr>
        <dsp:cNvPr id="0" name=""/>
        <dsp:cNvSpPr/>
      </dsp:nvSpPr>
      <dsp:spPr>
        <a:xfrm>
          <a:off x="326067" y="1535561"/>
          <a:ext cx="2886682" cy="204741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tr-TR" sz="2400" kern="1200" dirty="0"/>
            <a:t>Büyüme, ülkede yaratılan katma değerin ne kadar arttığını gösterir</a:t>
          </a:r>
        </a:p>
      </dsp:txBody>
      <dsp:txXfrm>
        <a:off x="426014" y="1635508"/>
        <a:ext cx="2686788" cy="1847520"/>
      </dsp:txXfrm>
    </dsp:sp>
    <dsp:sp modelId="{4108D468-3601-488E-80D5-FE9AC51692C0}">
      <dsp:nvSpPr>
        <dsp:cNvPr id="0" name=""/>
        <dsp:cNvSpPr/>
      </dsp:nvSpPr>
      <dsp:spPr>
        <a:xfrm>
          <a:off x="3367796" y="1535561"/>
          <a:ext cx="2886682" cy="204741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kern="1200" dirty="0"/>
            <a:t>Kalkınma, alt ve üst yapıdaki iyileşmenin ölçüsüdür.</a:t>
          </a:r>
        </a:p>
      </dsp:txBody>
      <dsp:txXfrm>
        <a:off x="3467743" y="1635508"/>
        <a:ext cx="2686788" cy="1847520"/>
      </dsp:txXfrm>
    </dsp:sp>
    <dsp:sp modelId="{DEBB95A5-9274-4AF4-B30D-E89074A547A3}">
      <dsp:nvSpPr>
        <dsp:cNvPr id="0" name=""/>
        <dsp:cNvSpPr/>
      </dsp:nvSpPr>
      <dsp:spPr>
        <a:xfrm>
          <a:off x="6409525" y="1535561"/>
          <a:ext cx="2886682" cy="204741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kern="1200" dirty="0"/>
            <a:t>Gelişme ise, büyümeye ve kalkınmaya dayalı olarak ülkede yaşam kalitesinin değişimini ortaya koyar.</a:t>
          </a:r>
          <a:endParaRPr lang="tr-TR" sz="2100" kern="1200" dirty="0"/>
        </a:p>
      </dsp:txBody>
      <dsp:txXfrm>
        <a:off x="6509472" y="1635508"/>
        <a:ext cx="2686788" cy="184752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497DF-EC91-411B-BA64-E778337B78B0}" type="datetimeFigureOut">
              <a:rPr lang="tr-TR" smtClean="0"/>
              <a:t>19.10.2020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FD28F-2E9A-4A06-83CF-92316FB91697}" type="slidenum">
              <a:rPr lang="tr-TR" smtClean="0"/>
              <a:t>‹#›</a:t>
            </a:fld>
            <a:endParaRPr lang="tr-TR"/>
          </a:p>
        </p:txBody>
      </p:sp>
    </p:spTree>
    <p:extLst>
      <p:ext uri="{BB962C8B-B14F-4D97-AF65-F5344CB8AC3E}">
        <p14:creationId xmlns:p14="http://schemas.microsoft.com/office/powerpoint/2010/main" val="52675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ayt Resmi Yer Tutucusu 1">
            <a:extLst>
              <a:ext uri="{FF2B5EF4-FFF2-40B4-BE49-F238E27FC236}">
                <a16:creationId xmlns:a16="http://schemas.microsoft.com/office/drawing/2014/main" id="{342FA00B-C471-489B-B2E8-08C194CD49E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 Yer Tutucusu 2">
            <a:extLst>
              <a:ext uri="{FF2B5EF4-FFF2-40B4-BE49-F238E27FC236}">
                <a16:creationId xmlns:a16="http://schemas.microsoft.com/office/drawing/2014/main" id="{C6BEE728-5BCF-4F05-82DE-6343D6D5F43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124" name="Slayt Numarası Yer Tutucusu 3">
            <a:extLst>
              <a:ext uri="{FF2B5EF4-FFF2-40B4-BE49-F238E27FC236}">
                <a16:creationId xmlns:a16="http://schemas.microsoft.com/office/drawing/2014/main" id="{9A985E56-7121-43BE-98C9-5EBC48166A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4E5689E-3AFE-4050-BB52-83AB0D18BE39}" type="slidenum">
              <a:rPr lang="tr-TR" altLang="tr-TR" smtClean="0">
                <a:latin typeface="Calibri" panose="020F0502020204030204" pitchFamily="34" charset="0"/>
              </a:rPr>
              <a:pPr/>
              <a:t>29</a:t>
            </a:fld>
            <a:endParaRPr lang="tr-TR" altLang="tr-TR">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FBB29C4-BEE8-4A61-9D9C-C94C1632048F}"/>
              </a:ext>
            </a:extLst>
          </p:cNvPr>
          <p:cNvSpPr>
            <a:spLocks noGrp="1" noRot="1" noChangeAspect="1" noChangeArrowheads="1" noTextEdit="1"/>
          </p:cNvSpPr>
          <p:nvPr>
            <p:ph type="sldImg"/>
          </p:nvPr>
        </p:nvSpPr>
        <p:spPr bwMode="auto">
          <a:xfrm>
            <a:off x="385763" y="685800"/>
            <a:ext cx="6088062" cy="3425825"/>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60EE8BDC-3500-43AC-9139-0FB8549A94F8}"/>
              </a:ext>
            </a:extLst>
          </p:cNvPr>
          <p:cNvSpPr>
            <a:spLocks noGrp="1" noChangeArrowheads="1"/>
          </p:cNvSpPr>
          <p:nvPr>
            <p:ph type="body" idx="1"/>
          </p:nvPr>
        </p:nvSpPr>
        <p:spPr bwMode="auto">
          <a:xfrm>
            <a:off x="914400" y="4346575"/>
            <a:ext cx="5026025" cy="3849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11BAD9B-774F-4870-8C71-171E67F81CB8}"/>
              </a:ext>
            </a:extLst>
          </p:cNvPr>
          <p:cNvSpPr>
            <a:spLocks noGrp="1" noRot="1" noChangeAspect="1" noChangeArrowheads="1" noTextEdit="1"/>
          </p:cNvSpPr>
          <p:nvPr>
            <p:ph type="sldImg"/>
          </p:nvPr>
        </p:nvSpPr>
        <p:spPr bwMode="auto">
          <a:xfrm>
            <a:off x="385763" y="685800"/>
            <a:ext cx="6088062" cy="3425825"/>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2141283F-B36C-4053-8E24-A427C614AF09}"/>
              </a:ext>
            </a:extLst>
          </p:cNvPr>
          <p:cNvSpPr>
            <a:spLocks noGrp="1" noChangeArrowheads="1"/>
          </p:cNvSpPr>
          <p:nvPr>
            <p:ph type="body" idx="1"/>
          </p:nvPr>
        </p:nvSpPr>
        <p:spPr bwMode="auto">
          <a:xfrm>
            <a:off x="914400" y="4346575"/>
            <a:ext cx="5029200" cy="3849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3AEC50-5CBF-4A40-949F-445F776D5AF0}"/>
              </a:ext>
            </a:extLst>
          </p:cNvPr>
          <p:cNvSpPr>
            <a:spLocks noGrp="1" noRot="1" noChangeAspect="1" noChangeArrowheads="1" noTextEdit="1"/>
          </p:cNvSpPr>
          <p:nvPr>
            <p:ph type="sldImg"/>
          </p:nvPr>
        </p:nvSpPr>
        <p:spPr bwMode="auto">
          <a:xfrm>
            <a:off x="385763" y="685800"/>
            <a:ext cx="6088062" cy="3425825"/>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22737C3E-AAAF-4FFF-846C-54011AA26B12}"/>
              </a:ext>
            </a:extLst>
          </p:cNvPr>
          <p:cNvSpPr>
            <a:spLocks noGrp="1" noChangeArrowheads="1"/>
          </p:cNvSpPr>
          <p:nvPr>
            <p:ph type="body" idx="1"/>
          </p:nvPr>
        </p:nvSpPr>
        <p:spPr bwMode="auto">
          <a:xfrm>
            <a:off x="914400" y="4346575"/>
            <a:ext cx="5029200" cy="3849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451CDDD-225D-4A9C-AE9D-4548B33FE124}"/>
              </a:ext>
            </a:extLst>
          </p:cNvPr>
          <p:cNvSpPr>
            <a:spLocks noGrp="1" noRot="1" noChangeAspect="1" noChangeArrowheads="1" noTextEdit="1"/>
          </p:cNvSpPr>
          <p:nvPr>
            <p:ph type="sldImg"/>
          </p:nvPr>
        </p:nvSpPr>
        <p:spPr bwMode="auto">
          <a:xfrm>
            <a:off x="385763" y="685800"/>
            <a:ext cx="6088062" cy="3425825"/>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2CD82570-7043-421B-80D8-02FDF87EC208}"/>
              </a:ext>
            </a:extLst>
          </p:cNvPr>
          <p:cNvSpPr>
            <a:spLocks noGrp="1" noChangeArrowheads="1"/>
          </p:cNvSpPr>
          <p:nvPr>
            <p:ph type="body" idx="1"/>
          </p:nvPr>
        </p:nvSpPr>
        <p:spPr bwMode="auto">
          <a:xfrm>
            <a:off x="914400" y="4346575"/>
            <a:ext cx="5029200" cy="3849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7D5FD74-6C86-4A87-9BAC-A838716B9585}"/>
              </a:ext>
            </a:extLst>
          </p:cNvPr>
          <p:cNvSpPr>
            <a:spLocks noGrp="1" noRot="1" noChangeAspect="1" noChangeArrowheads="1" noTextEdit="1"/>
          </p:cNvSpPr>
          <p:nvPr>
            <p:ph type="sldImg"/>
          </p:nvPr>
        </p:nvSpPr>
        <p:spPr bwMode="auto">
          <a:xfrm>
            <a:off x="385763" y="685800"/>
            <a:ext cx="6088062" cy="3425825"/>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6AE060A7-EE58-4850-8725-1E101C15EA4F}"/>
              </a:ext>
            </a:extLst>
          </p:cNvPr>
          <p:cNvSpPr>
            <a:spLocks noGrp="1" noChangeArrowheads="1"/>
          </p:cNvSpPr>
          <p:nvPr>
            <p:ph type="body" idx="1"/>
          </p:nvPr>
        </p:nvSpPr>
        <p:spPr bwMode="auto">
          <a:xfrm>
            <a:off x="914400" y="4346575"/>
            <a:ext cx="5029200" cy="3849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276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1682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6554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9409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9424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9291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7713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4644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cSld name="Başlık ve Metin Üzerind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609967"/>
            <a:ext cx="10363200" cy="1143000"/>
          </a:xfrm>
        </p:spPr>
        <p:txBody>
          <a:bodyPr/>
          <a:lstStyle/>
          <a:p>
            <a:r>
              <a:rPr lang="tr-TR"/>
              <a:t>Asıl başlık stili için tıklatın</a:t>
            </a:r>
          </a:p>
        </p:txBody>
      </p:sp>
      <p:sp>
        <p:nvSpPr>
          <p:cNvPr id="3" name="2 İçerik Yer Tutucusu"/>
          <p:cNvSpPr>
            <a:spLocks noGrp="1"/>
          </p:cNvSpPr>
          <p:nvPr>
            <p:ph sz="half" idx="1"/>
          </p:nvPr>
        </p:nvSpPr>
        <p:spPr>
          <a:xfrm>
            <a:off x="914400" y="1981568"/>
            <a:ext cx="10363200" cy="200464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914400" y="4091721"/>
            <a:ext cx="10363200" cy="200464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id="{279CFA2F-B17A-41A4-A67A-6B44AFEC46CA}"/>
              </a:ext>
            </a:extLst>
          </p:cNvPr>
          <p:cNvSpPr>
            <a:spLocks noGrp="1" noChangeArrowheads="1"/>
          </p:cNvSpPr>
          <p:nvPr>
            <p:ph type="dt" sz="half" idx="10"/>
          </p:nvPr>
        </p:nvSpPr>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51372F3F-4C9C-4122-8CCA-B5AECC5F3083}"/>
              </a:ext>
            </a:extLst>
          </p:cNvPr>
          <p:cNvSpPr>
            <a:spLocks noGrp="1" noChangeArrowheads="1"/>
          </p:cNvSpPr>
          <p:nvPr>
            <p:ph type="ftr" sz="quarter" idx="11"/>
          </p:nvPr>
        </p:nvSpPr>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7453A0D7-2ED9-4CAC-83AE-52B45A13BCE7}"/>
              </a:ext>
            </a:extLst>
          </p:cNvPr>
          <p:cNvSpPr>
            <a:spLocks noGrp="1" noChangeArrowheads="1"/>
          </p:cNvSpPr>
          <p:nvPr>
            <p:ph type="sldNum" sz="quarter" idx="12"/>
          </p:nvPr>
        </p:nvSpPr>
        <p:spPr/>
        <p:txBody>
          <a:bodyPr/>
          <a:lstStyle>
            <a:lvl1pPr>
              <a:defRPr/>
            </a:lvl1pPr>
          </a:lstStyle>
          <a:p>
            <a:pPr>
              <a:defRPr/>
            </a:pPr>
            <a:fld id="{AA3017D2-5CBF-4B03-A9CF-4B874BB5E18D}" type="slidenum">
              <a:rPr lang="tr-TR" altLang="tr-TR"/>
              <a:pPr>
                <a:defRPr/>
              </a:pPr>
              <a:t>‹#›</a:t>
            </a:fld>
            <a:endParaRPr lang="tr-TR" altLang="tr-TR"/>
          </a:p>
        </p:txBody>
      </p:sp>
    </p:spTree>
    <p:extLst>
      <p:ext uri="{BB962C8B-B14F-4D97-AF65-F5344CB8AC3E}">
        <p14:creationId xmlns:p14="http://schemas.microsoft.com/office/powerpoint/2010/main" val="132299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558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901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5221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3410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108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303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023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04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420075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4.emf"/><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tr.wikipedia.org/wiki/E%C4%9Fitim" TargetMode="External"/><Relationship Id="rId7" Type="http://schemas.openxmlformats.org/officeDocument/2006/relationships/hyperlink" Target="https://tr.wikipedia.org/wiki/Birle%C5%9Fmi%C5%9F_Milletler" TargetMode="External"/><Relationship Id="rId2" Type="http://schemas.openxmlformats.org/officeDocument/2006/relationships/hyperlink" Target="https://tr.wikipedia.org/wiki/D%C3%BCnya" TargetMode="External"/><Relationship Id="rId1" Type="http://schemas.openxmlformats.org/officeDocument/2006/relationships/slideLayout" Target="../slideLayouts/slideLayout2.xml"/><Relationship Id="rId6" Type="http://schemas.openxmlformats.org/officeDocument/2006/relationships/hyperlink" Target="https://tr.wikipedia.org/w/index.php?title=Mahbub_ul_Haq&amp;action=edit&amp;redlink=1" TargetMode="External"/><Relationship Id="rId5" Type="http://schemas.openxmlformats.org/officeDocument/2006/relationships/hyperlink" Target="https://tr.wikipedia.org/wiki/Pakistan" TargetMode="External"/><Relationship Id="rId4" Type="http://schemas.openxmlformats.org/officeDocument/2006/relationships/hyperlink" Target="https://tr.wikipedia.org/wiki/%C4%B0nsan"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tr.wikipedia.org/wiki/Lise" TargetMode="External"/><Relationship Id="rId2" Type="http://schemas.openxmlformats.org/officeDocument/2006/relationships/hyperlink" Target="https://tr.wikipedia.org/wiki/%C4%B0lkokul" TargetMode="External"/><Relationship Id="rId1" Type="http://schemas.openxmlformats.org/officeDocument/2006/relationships/slideLayout" Target="../slideLayouts/slideLayout2.xml"/><Relationship Id="rId4" Type="http://schemas.openxmlformats.org/officeDocument/2006/relationships/hyperlink" Target="https://tr.wikipedia.org/wiki/%C3%9Cniversit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0790BD-CD97-4D70-B6BB-D10100FE30B8}"/>
              </a:ext>
            </a:extLst>
          </p:cNvPr>
          <p:cNvSpPr>
            <a:spLocks noGrp="1"/>
          </p:cNvSpPr>
          <p:nvPr>
            <p:ph type="ctrTitle"/>
          </p:nvPr>
        </p:nvSpPr>
        <p:spPr>
          <a:xfrm>
            <a:off x="4419136" y="1020871"/>
            <a:ext cx="6960759" cy="2849671"/>
          </a:xfrm>
        </p:spPr>
        <p:txBody>
          <a:bodyPr>
            <a:normAutofit/>
          </a:bodyPr>
          <a:lstStyle/>
          <a:p>
            <a:pPr algn="l"/>
            <a:r>
              <a:rPr lang="tr-TR" sz="6000">
                <a:solidFill>
                  <a:srgbClr val="FFFFFF"/>
                </a:solidFill>
              </a:rPr>
              <a:t>BÜYÜME, GELİŞME VE KALKINMA</a:t>
            </a:r>
          </a:p>
        </p:txBody>
      </p:sp>
      <p:sp>
        <p:nvSpPr>
          <p:cNvPr id="3" name="Alt Başlık 2">
            <a:extLst>
              <a:ext uri="{FF2B5EF4-FFF2-40B4-BE49-F238E27FC236}">
                <a16:creationId xmlns:a16="http://schemas.microsoft.com/office/drawing/2014/main" id="{C9A716A9-B69F-45E6-8FCE-C9903B7F597D}"/>
              </a:ext>
            </a:extLst>
          </p:cNvPr>
          <p:cNvSpPr>
            <a:spLocks noGrp="1"/>
          </p:cNvSpPr>
          <p:nvPr>
            <p:ph type="subTitle" idx="1"/>
          </p:nvPr>
        </p:nvSpPr>
        <p:spPr>
          <a:xfrm>
            <a:off x="4548104" y="3962088"/>
            <a:ext cx="6112077" cy="1186108"/>
          </a:xfrm>
        </p:spPr>
        <p:txBody>
          <a:bodyPr>
            <a:normAutofit/>
          </a:bodyPr>
          <a:lstStyle/>
          <a:p>
            <a:pPr algn="l"/>
            <a:endParaRPr lang="tr-TR">
              <a:solidFill>
                <a:srgbClr val="FFFFFF">
                  <a:alpha val="70000"/>
                </a:srgbClr>
              </a:solidFill>
            </a:endParaRPr>
          </a:p>
        </p:txBody>
      </p:sp>
    </p:spTree>
    <p:extLst>
      <p:ext uri="{BB962C8B-B14F-4D97-AF65-F5344CB8AC3E}">
        <p14:creationId xmlns:p14="http://schemas.microsoft.com/office/powerpoint/2010/main" val="38471145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9612294" cy="693683"/>
          </a:xfrm>
        </p:spPr>
        <p:txBody>
          <a:bodyPr>
            <a:normAutofit/>
          </a:bodyPr>
          <a:lstStyle/>
          <a:p>
            <a:pPr algn="ctr"/>
            <a:r>
              <a:rPr lang="tr-TR" sz="3200" b="1" i="1" dirty="0"/>
              <a:t>EKONOMİK BÜYÜMEYİ BELİRLEYEN FAKTÖRLER</a:t>
            </a:r>
            <a:endParaRPr lang="tr-TR" sz="3200" dirty="0"/>
          </a:p>
        </p:txBody>
      </p:sp>
      <p:sp>
        <p:nvSpPr>
          <p:cNvPr id="3" name="İçerik Yer Tutucusu 2"/>
          <p:cNvSpPr>
            <a:spLocks noGrp="1"/>
          </p:cNvSpPr>
          <p:nvPr>
            <p:ph idx="1"/>
          </p:nvPr>
        </p:nvSpPr>
        <p:spPr>
          <a:xfrm>
            <a:off x="677334" y="1524001"/>
            <a:ext cx="8596668" cy="4517362"/>
          </a:xfrm>
        </p:spPr>
        <p:txBody>
          <a:bodyPr/>
          <a:lstStyle/>
          <a:p>
            <a:pPr>
              <a:buFont typeface="+mj-lt"/>
              <a:buAutoNum type="arabicPeriod"/>
            </a:pPr>
            <a:endParaRPr lang="tr-TR" b="1" i="1" dirty="0">
              <a:solidFill>
                <a:srgbClr val="FF0000"/>
              </a:solidFill>
            </a:endParaRPr>
          </a:p>
          <a:p>
            <a:pPr>
              <a:buFont typeface="+mj-lt"/>
              <a:buAutoNum type="arabicPeriod"/>
            </a:pPr>
            <a:endParaRPr lang="tr-TR" dirty="0"/>
          </a:p>
        </p:txBody>
      </p:sp>
      <p:graphicFrame>
        <p:nvGraphicFramePr>
          <p:cNvPr id="5" name="Diyagram 4">
            <a:extLst>
              <a:ext uri="{FF2B5EF4-FFF2-40B4-BE49-F238E27FC236}">
                <a16:creationId xmlns:a16="http://schemas.microsoft.com/office/drawing/2014/main" id="{FDB66E53-4011-45EB-A900-2A736B73E7A8}"/>
              </a:ext>
            </a:extLst>
          </p:cNvPr>
          <p:cNvGraphicFramePr/>
          <p:nvPr>
            <p:extLst>
              <p:ext uri="{D42A27DB-BD31-4B8C-83A1-F6EECF244321}">
                <p14:modId xmlns:p14="http://schemas.microsoft.com/office/powerpoint/2010/main" val="2758826515"/>
              </p:ext>
            </p:extLst>
          </p:nvPr>
        </p:nvGraphicFramePr>
        <p:xfrm>
          <a:off x="677334" y="1450429"/>
          <a:ext cx="10526694" cy="4590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92281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1"/>
            <a:ext cx="8596668" cy="605246"/>
          </a:xfrm>
        </p:spPr>
        <p:txBody>
          <a:bodyPr>
            <a:normAutofit fontScale="90000"/>
          </a:bodyPr>
          <a:lstStyle/>
          <a:p>
            <a:pPr algn="ctr"/>
            <a:r>
              <a:rPr lang="tr-TR" sz="3100" b="1" i="1" dirty="0"/>
              <a:t>EKONOMİK BÜYÜMEYİ BELİRLEYEN FAKTÖRLER</a:t>
            </a:r>
            <a:br>
              <a:rPr lang="tr-TR" dirty="0"/>
            </a:br>
            <a:endParaRPr lang="tr-TR" dirty="0"/>
          </a:p>
        </p:txBody>
      </p:sp>
      <p:sp>
        <p:nvSpPr>
          <p:cNvPr id="3" name="İçerik Yer Tutucusu 2"/>
          <p:cNvSpPr>
            <a:spLocks noGrp="1"/>
          </p:cNvSpPr>
          <p:nvPr>
            <p:ph idx="1"/>
          </p:nvPr>
        </p:nvSpPr>
        <p:spPr>
          <a:xfrm>
            <a:off x="677334" y="1423851"/>
            <a:ext cx="8596668" cy="4617511"/>
          </a:xfrm>
        </p:spPr>
        <p:txBody>
          <a:bodyPr>
            <a:normAutofit fontScale="85000" lnSpcReduction="20000"/>
          </a:bodyPr>
          <a:lstStyle/>
          <a:p>
            <a:pPr marL="0" lvl="0" indent="114300" algn="just">
              <a:lnSpc>
                <a:spcPct val="160000"/>
              </a:lnSpc>
              <a:spcBef>
                <a:spcPts val="0"/>
              </a:spcBef>
              <a:buSzTx/>
              <a:buNone/>
              <a:defRPr sz="1800">
                <a:solidFill>
                  <a:srgbClr val="000000"/>
                </a:solidFill>
              </a:defRPr>
            </a:pPr>
            <a:r>
              <a:rPr lang="tr-TR" sz="2400" b="1" i="1" dirty="0">
                <a:solidFill>
                  <a:srgbClr val="FF0000"/>
                </a:solidFill>
              </a:rPr>
              <a:t>1. Emek Faktöründeki Artışlar: </a:t>
            </a:r>
            <a:r>
              <a:rPr lang="tr-TR" sz="2400" dirty="0"/>
              <a:t>Nüfusun artması ile ekonomideki emek miktarı da artar. Ancak emek miktarından çok emeğin daha verimli olması önemlidir. Bu eğitim ile sağlanabilir. Emeğin daha verimli olması için yapılan yatırımlara beşeri sermaye yatırımları denir. </a:t>
            </a:r>
            <a:r>
              <a:rPr lang="tr-TR" sz="2400" dirty="0">
                <a:solidFill>
                  <a:srgbClr val="2F2B20"/>
                </a:solidFill>
              </a:rPr>
              <a:t>Bir ülkedeki işgücü arzı, çalışabilir yaştaki nüfusun büyüklüğüne bağlıdır. Nüfus, hem nicelik hem de nitelik olarak ekonomi üzerinde dönüştürücü etkilere sahiptir. Nüfus bir yandan ekonomik faaliyetin öznesi(asli), diğer yandan da bu sürecin nesnesi(tali) konumunda bulunmaktadır.</a:t>
            </a:r>
          </a:p>
          <a:p>
            <a:pPr marL="0" lvl="0" indent="114300" algn="just">
              <a:lnSpc>
                <a:spcPct val="160000"/>
              </a:lnSpc>
              <a:spcBef>
                <a:spcPts val="0"/>
              </a:spcBef>
              <a:buSzTx/>
              <a:buNone/>
              <a:defRPr sz="1800">
                <a:solidFill>
                  <a:srgbClr val="000000"/>
                </a:solidFill>
              </a:defRPr>
            </a:pPr>
            <a:r>
              <a:rPr lang="tr-TR" sz="2400" dirty="0">
                <a:solidFill>
                  <a:srgbClr val="2F2B20"/>
                </a:solidFill>
              </a:rPr>
              <a:t>	Nüfus artışının tek taraflı düşünmemek gerekir, nüfus bir yandan tüketimi artırırken diğer yandan üretim fonksiyonundaki işgücünü artırır.</a:t>
            </a:r>
            <a:endParaRPr lang="tr-TR" sz="2400" dirty="0"/>
          </a:p>
          <a:p>
            <a:pPr>
              <a:buFont typeface="+mj-lt"/>
              <a:buAutoNum type="arabicPeriod"/>
            </a:pPr>
            <a:endParaRPr lang="tr-TR" dirty="0"/>
          </a:p>
          <a:p>
            <a:endParaRPr lang="tr-TR" dirty="0"/>
          </a:p>
        </p:txBody>
      </p:sp>
    </p:spTree>
    <p:extLst>
      <p:ext uri="{BB962C8B-B14F-4D97-AF65-F5344CB8AC3E}">
        <p14:creationId xmlns:p14="http://schemas.microsoft.com/office/powerpoint/2010/main" val="1940271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B4CCA5-74E0-4C45-8103-65BF38C76427}"/>
              </a:ext>
            </a:extLst>
          </p:cNvPr>
          <p:cNvSpPr>
            <a:spLocks noGrp="1"/>
          </p:cNvSpPr>
          <p:nvPr>
            <p:ph type="title"/>
          </p:nvPr>
        </p:nvSpPr>
        <p:spPr>
          <a:xfrm>
            <a:off x="677334" y="609600"/>
            <a:ext cx="8596668" cy="588579"/>
          </a:xfrm>
        </p:spPr>
        <p:txBody>
          <a:bodyPr>
            <a:normAutofit/>
          </a:bodyPr>
          <a:lstStyle/>
          <a:p>
            <a:r>
              <a:rPr lang="tr-TR" sz="2800" b="1" i="1" dirty="0"/>
              <a:t>EKONOMİK BÜYÜMEYİ BELİRLEYEN FAKTÖRLER</a:t>
            </a:r>
            <a:endParaRPr lang="tr-TR" sz="2800" dirty="0"/>
          </a:p>
        </p:txBody>
      </p:sp>
      <p:sp>
        <p:nvSpPr>
          <p:cNvPr id="3" name="İçerik Yer Tutucusu 2">
            <a:extLst>
              <a:ext uri="{FF2B5EF4-FFF2-40B4-BE49-F238E27FC236}">
                <a16:creationId xmlns:a16="http://schemas.microsoft.com/office/drawing/2014/main" id="{FA7DB1B5-A245-4DAC-AD05-F0BCC5E7782E}"/>
              </a:ext>
            </a:extLst>
          </p:cNvPr>
          <p:cNvSpPr>
            <a:spLocks noGrp="1"/>
          </p:cNvSpPr>
          <p:nvPr>
            <p:ph idx="1"/>
          </p:nvPr>
        </p:nvSpPr>
        <p:spPr>
          <a:xfrm>
            <a:off x="677334" y="1198179"/>
            <a:ext cx="8596668" cy="4843183"/>
          </a:xfrm>
        </p:spPr>
        <p:txBody>
          <a:bodyPr/>
          <a:lstStyle/>
          <a:p>
            <a:pPr marL="0" lvl="0" indent="114300" algn="just">
              <a:lnSpc>
                <a:spcPct val="150000"/>
              </a:lnSpc>
              <a:spcBef>
                <a:spcPts val="0"/>
              </a:spcBef>
              <a:buSzTx/>
              <a:buNone/>
              <a:defRPr sz="1800">
                <a:solidFill>
                  <a:srgbClr val="000000"/>
                </a:solidFill>
              </a:defRPr>
            </a:pPr>
            <a:r>
              <a:rPr lang="tr-TR" sz="2400" dirty="0">
                <a:solidFill>
                  <a:srgbClr val="2F2B20"/>
                </a:solidFill>
              </a:rPr>
              <a:t>Gelişmekte olan ülkelerde genel olarak gözlenen durum, bu ülkelerde gelişmiş ülkelere göre yüksek oranda bir nüfus artışının yaşanması ve dolayısıyla bu ülkelerde işgücü verimliliğinin düşük seyretmesidir.</a:t>
            </a:r>
          </a:p>
          <a:p>
            <a:pPr marL="0" lvl="0" indent="114300" algn="just">
              <a:lnSpc>
                <a:spcPct val="150000"/>
              </a:lnSpc>
              <a:spcBef>
                <a:spcPts val="0"/>
              </a:spcBef>
              <a:buSzTx/>
              <a:buNone/>
              <a:defRPr sz="1800">
                <a:solidFill>
                  <a:srgbClr val="000000"/>
                </a:solidFill>
              </a:defRPr>
            </a:pPr>
            <a:r>
              <a:rPr lang="tr-TR" sz="2400" dirty="0">
                <a:solidFill>
                  <a:srgbClr val="2F2B20"/>
                </a:solidFill>
              </a:rPr>
              <a:t>İşgücü verimliliğinin yükseltilmesi diğer üretim faktörlerinin miktarının artırılmasıyla ilişkilidir.</a:t>
            </a:r>
          </a:p>
          <a:p>
            <a:endParaRPr lang="tr-TR" dirty="0"/>
          </a:p>
        </p:txBody>
      </p:sp>
    </p:spTree>
    <p:extLst>
      <p:ext uri="{BB962C8B-B14F-4D97-AF65-F5344CB8AC3E}">
        <p14:creationId xmlns:p14="http://schemas.microsoft.com/office/powerpoint/2010/main" val="3149493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D5A06D-6698-46E1-B955-932ACE871A86}"/>
              </a:ext>
            </a:extLst>
          </p:cNvPr>
          <p:cNvSpPr>
            <a:spLocks noGrp="1"/>
          </p:cNvSpPr>
          <p:nvPr>
            <p:ph type="title"/>
          </p:nvPr>
        </p:nvSpPr>
        <p:spPr>
          <a:xfrm>
            <a:off x="677334" y="609600"/>
            <a:ext cx="8596668" cy="630621"/>
          </a:xfrm>
        </p:spPr>
        <p:txBody>
          <a:bodyPr>
            <a:normAutofit/>
          </a:bodyPr>
          <a:lstStyle/>
          <a:p>
            <a:pPr algn="ctr"/>
            <a:r>
              <a:rPr lang="tr-TR" sz="2800" b="1" i="1" dirty="0"/>
              <a:t>EKONOMİK BÜYÜMEYİ BELİRLEYEN FAKTÖRLER</a:t>
            </a:r>
            <a:endParaRPr lang="tr-TR" sz="2800" dirty="0"/>
          </a:p>
        </p:txBody>
      </p:sp>
      <p:sp>
        <p:nvSpPr>
          <p:cNvPr id="3" name="İçerik Yer Tutucusu 2">
            <a:extLst>
              <a:ext uri="{FF2B5EF4-FFF2-40B4-BE49-F238E27FC236}">
                <a16:creationId xmlns:a16="http://schemas.microsoft.com/office/drawing/2014/main" id="{1C939BCD-BF22-4AC8-99CD-8E02CBC12165}"/>
              </a:ext>
            </a:extLst>
          </p:cNvPr>
          <p:cNvSpPr>
            <a:spLocks noGrp="1"/>
          </p:cNvSpPr>
          <p:nvPr>
            <p:ph idx="1"/>
          </p:nvPr>
        </p:nvSpPr>
        <p:spPr>
          <a:xfrm>
            <a:off x="677334" y="1418897"/>
            <a:ext cx="8596668" cy="4622465"/>
          </a:xfrm>
        </p:spPr>
        <p:txBody>
          <a:bodyPr>
            <a:normAutofit/>
          </a:bodyPr>
          <a:lstStyle/>
          <a:p>
            <a:pPr algn="just">
              <a:lnSpc>
                <a:spcPct val="150000"/>
              </a:lnSpc>
              <a:spcBef>
                <a:spcPts val="0"/>
              </a:spcBef>
            </a:pPr>
            <a:r>
              <a:rPr lang="tr-TR" b="1" i="1" dirty="0">
                <a:solidFill>
                  <a:srgbClr val="FF0000"/>
                </a:solidFill>
              </a:rPr>
              <a:t>Fiziksel Sermaye Artışları: </a:t>
            </a:r>
            <a:r>
              <a:rPr lang="tr-TR" dirty="0"/>
              <a:t>Ekonomik büyüme için fiziksel sermayenin artırılması gereklidir. Ulaşım ve iletişim için altyapı yatırımları ile makina ve teçhizat için yapılacak yatırımlar fiziksel sermayeyi ve ülkenin üretim kapasitesini artıracaktır. Bunun için de yatırımların artırılması ve dolayısı ile ülkenin daha çok tasarruf yapması gerekmektedir. Bir ülke ne kadar çok tasarruf eder ve yatırım yaparsa, ekonomik büyümede o derecede başarılı olur.</a:t>
            </a:r>
          </a:p>
          <a:p>
            <a:pPr algn="just">
              <a:lnSpc>
                <a:spcPct val="150000"/>
              </a:lnSpc>
              <a:spcBef>
                <a:spcPts val="0"/>
              </a:spcBef>
            </a:pPr>
            <a:r>
              <a:rPr lang="tr-TR" sz="1800" dirty="0">
                <a:solidFill>
                  <a:srgbClr val="2F2B20"/>
                </a:solidFill>
              </a:rPr>
              <a:t>Üretimin artmasında katkısı olan alet, makineler, ulaşım sistem ve araçları, sanayi gereçleri, fabrika ve donanım; fiziki sermayenin değişik unsurlarıdır.</a:t>
            </a:r>
          </a:p>
        </p:txBody>
      </p:sp>
    </p:spTree>
    <p:extLst>
      <p:ext uri="{BB962C8B-B14F-4D97-AF65-F5344CB8AC3E}">
        <p14:creationId xmlns:p14="http://schemas.microsoft.com/office/powerpoint/2010/main" val="2344971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E3F1DA-AF1C-4213-AF3D-6490381A1655}"/>
              </a:ext>
            </a:extLst>
          </p:cNvPr>
          <p:cNvSpPr>
            <a:spLocks noGrp="1"/>
          </p:cNvSpPr>
          <p:nvPr>
            <p:ph type="title"/>
          </p:nvPr>
        </p:nvSpPr>
        <p:spPr>
          <a:xfrm>
            <a:off x="677334" y="609600"/>
            <a:ext cx="8596668" cy="746234"/>
          </a:xfrm>
        </p:spPr>
        <p:txBody>
          <a:bodyPr>
            <a:normAutofit/>
          </a:bodyPr>
          <a:lstStyle/>
          <a:p>
            <a:pPr algn="ctr"/>
            <a:r>
              <a:rPr lang="tr-TR" sz="2800" b="1" i="1" dirty="0"/>
              <a:t>EKONOMİK BÜYÜMEYİ BELİRLEYEN FAKTÖRLER</a:t>
            </a:r>
            <a:endParaRPr lang="tr-TR" sz="2800" dirty="0"/>
          </a:p>
        </p:txBody>
      </p:sp>
      <p:sp>
        <p:nvSpPr>
          <p:cNvPr id="3" name="İçerik Yer Tutucusu 2">
            <a:extLst>
              <a:ext uri="{FF2B5EF4-FFF2-40B4-BE49-F238E27FC236}">
                <a16:creationId xmlns:a16="http://schemas.microsoft.com/office/drawing/2014/main" id="{D77A60C8-97BA-406D-9BF4-3E54D0A44C92}"/>
              </a:ext>
            </a:extLst>
          </p:cNvPr>
          <p:cNvSpPr>
            <a:spLocks noGrp="1"/>
          </p:cNvSpPr>
          <p:nvPr>
            <p:ph idx="1"/>
          </p:nvPr>
        </p:nvSpPr>
        <p:spPr>
          <a:xfrm>
            <a:off x="677334" y="1355835"/>
            <a:ext cx="8596668" cy="4685528"/>
          </a:xfrm>
        </p:spPr>
        <p:txBody>
          <a:bodyPr>
            <a:normAutofit fontScale="92500"/>
          </a:bodyPr>
          <a:lstStyle/>
          <a:p>
            <a:pPr algn="just">
              <a:lnSpc>
                <a:spcPct val="150000"/>
              </a:lnSpc>
              <a:spcBef>
                <a:spcPts val="0"/>
              </a:spcBef>
            </a:pPr>
            <a:r>
              <a:rPr lang="tr-TR" sz="1800" dirty="0">
                <a:solidFill>
                  <a:srgbClr val="2F2B20"/>
                </a:solidFill>
              </a:rPr>
              <a:t>Bir ülkede fazla sayıda işgücüne karşılık, yetersiz düzeyde fiziki sermaye mevcutsa işgücünün çok fazla üretken olmasını beklemek gerçekçi olmayacaktır.</a:t>
            </a:r>
          </a:p>
          <a:p>
            <a:pPr algn="just">
              <a:lnSpc>
                <a:spcPct val="150000"/>
              </a:lnSpc>
              <a:spcBef>
                <a:spcPts val="0"/>
              </a:spcBef>
            </a:pPr>
            <a:r>
              <a:rPr lang="tr-TR" sz="1800" dirty="0">
                <a:solidFill>
                  <a:srgbClr val="2F2B20"/>
                </a:solidFill>
              </a:rPr>
              <a:t>Dolayısıyla sermaye, büyüme arzusunda olan bir ekonominin en kritik kaynağını temsil eder.</a:t>
            </a:r>
          </a:p>
          <a:p>
            <a:pPr algn="just">
              <a:lnSpc>
                <a:spcPct val="150000"/>
              </a:lnSpc>
              <a:spcBef>
                <a:spcPts val="0"/>
              </a:spcBef>
            </a:pPr>
            <a:r>
              <a:rPr lang="tr-TR" sz="1800" dirty="0">
                <a:solidFill>
                  <a:srgbClr val="2F2B20"/>
                </a:solidFill>
              </a:rPr>
              <a:t>Ülkelerin ekonomik olarak geri kalmışlığının en büyük nedeni sermaye birikimindeki yetersizliklerdir.</a:t>
            </a:r>
          </a:p>
          <a:p>
            <a:pPr algn="just">
              <a:lnSpc>
                <a:spcPct val="150000"/>
              </a:lnSpc>
              <a:spcBef>
                <a:spcPts val="0"/>
              </a:spcBef>
            </a:pPr>
            <a:r>
              <a:rPr lang="tr-TR" sz="1800" dirty="0">
                <a:solidFill>
                  <a:srgbClr val="2F2B20"/>
                </a:solidFill>
              </a:rPr>
              <a:t>Gelişmekte olan ülkelerdeki düşük gelir, düşük tasarrufa, düşük tasarruf da düşük yatırıma neden olmakta ve bu durum ülkenin mevcut sermaye birikimine olan katkıyı düşürmektedir.</a:t>
            </a:r>
          </a:p>
          <a:p>
            <a:pPr algn="just">
              <a:lnSpc>
                <a:spcPct val="150000"/>
              </a:lnSpc>
              <a:spcBef>
                <a:spcPts val="0"/>
              </a:spcBef>
            </a:pPr>
            <a:r>
              <a:rPr lang="tr-TR" sz="1800" dirty="0">
                <a:solidFill>
                  <a:srgbClr val="2F2B20"/>
                </a:solidFill>
              </a:rPr>
              <a:t>Sermaye birikimindeki yetersizliğin  yeni yatırımlarla giderilebilmesi için tüketimin azaltılarak daha çok kaynağın yatırıma yönlendirilmesi gerekmektedir.</a:t>
            </a:r>
          </a:p>
          <a:p>
            <a:pPr algn="just">
              <a:lnSpc>
                <a:spcPct val="150000"/>
              </a:lnSpc>
              <a:spcBef>
                <a:spcPts val="0"/>
              </a:spcBef>
            </a:pPr>
            <a:endParaRPr lang="tr-TR" sz="1800" dirty="0">
              <a:solidFill>
                <a:srgbClr val="2F2B20"/>
              </a:solidFill>
            </a:endParaRPr>
          </a:p>
          <a:p>
            <a:endParaRPr lang="tr-TR" dirty="0"/>
          </a:p>
        </p:txBody>
      </p:sp>
    </p:spTree>
    <p:extLst>
      <p:ext uri="{BB962C8B-B14F-4D97-AF65-F5344CB8AC3E}">
        <p14:creationId xmlns:p14="http://schemas.microsoft.com/office/powerpoint/2010/main" val="310267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832CA8-6407-4065-AD10-D39777CD2F02}"/>
              </a:ext>
            </a:extLst>
          </p:cNvPr>
          <p:cNvSpPr>
            <a:spLocks noGrp="1"/>
          </p:cNvSpPr>
          <p:nvPr>
            <p:ph type="title"/>
          </p:nvPr>
        </p:nvSpPr>
        <p:spPr>
          <a:xfrm>
            <a:off x="677334" y="609600"/>
            <a:ext cx="8596668" cy="630621"/>
          </a:xfrm>
        </p:spPr>
        <p:txBody>
          <a:bodyPr>
            <a:normAutofit/>
          </a:bodyPr>
          <a:lstStyle/>
          <a:p>
            <a:pPr algn="ctr"/>
            <a:r>
              <a:rPr lang="tr-TR" sz="2800" b="1" i="1" dirty="0"/>
              <a:t>EKONOMİK BÜYÜMEYİ BELİRLEYEN FAKTÖRLER</a:t>
            </a:r>
            <a:endParaRPr lang="tr-TR" sz="2800" dirty="0"/>
          </a:p>
        </p:txBody>
      </p:sp>
      <p:sp>
        <p:nvSpPr>
          <p:cNvPr id="3" name="İçerik Yer Tutucusu 2">
            <a:extLst>
              <a:ext uri="{FF2B5EF4-FFF2-40B4-BE49-F238E27FC236}">
                <a16:creationId xmlns:a16="http://schemas.microsoft.com/office/drawing/2014/main" id="{0A49468B-AA04-49EF-AB5C-798406A21E15}"/>
              </a:ext>
            </a:extLst>
          </p:cNvPr>
          <p:cNvSpPr>
            <a:spLocks noGrp="1"/>
          </p:cNvSpPr>
          <p:nvPr>
            <p:ph idx="1"/>
          </p:nvPr>
        </p:nvSpPr>
        <p:spPr>
          <a:xfrm>
            <a:off x="677334" y="1334815"/>
            <a:ext cx="8596668" cy="4706548"/>
          </a:xfrm>
        </p:spPr>
        <p:txBody>
          <a:bodyPr/>
          <a:lstStyle/>
          <a:p>
            <a:pPr marL="0" lvl="0" indent="114300" algn="just">
              <a:buSzTx/>
              <a:buNone/>
              <a:defRPr sz="1800">
                <a:solidFill>
                  <a:srgbClr val="000000"/>
                </a:solidFill>
              </a:defRPr>
            </a:pPr>
            <a:r>
              <a:rPr lang="tr-TR" sz="1800" dirty="0">
                <a:solidFill>
                  <a:srgbClr val="2F2B20"/>
                </a:solidFill>
              </a:rPr>
              <a:t>Gelişmekte olan ülkelerin kişi başına düşen gelirin düşük olması sebebiyle, tüketiciler gelirlerinin büyük bir kısmını temel ihtiyaçlarının karşılanmasında kullanmak zorunda kalırlar.</a:t>
            </a:r>
          </a:p>
          <a:p>
            <a:pPr marL="0" lvl="0" indent="114300" algn="just">
              <a:buSzTx/>
              <a:buNone/>
              <a:defRPr sz="1800">
                <a:solidFill>
                  <a:srgbClr val="000000"/>
                </a:solidFill>
              </a:defRPr>
            </a:pPr>
            <a:r>
              <a:rPr lang="tr-TR" sz="1800" dirty="0">
                <a:solidFill>
                  <a:srgbClr val="2F2B20"/>
                </a:solidFill>
              </a:rPr>
              <a:t>Buna bağlı olarak kamu ve yatırım harcamaları gelişmekte olan ülkelerde daha düşük olmakta ve sermaye birikimi yavaş artmaktadır.</a:t>
            </a:r>
          </a:p>
          <a:p>
            <a:pPr marL="0" lvl="0" indent="114300" algn="just">
              <a:buSzTx/>
              <a:buNone/>
              <a:defRPr sz="1800">
                <a:solidFill>
                  <a:srgbClr val="000000"/>
                </a:solidFill>
              </a:defRPr>
            </a:pPr>
            <a:r>
              <a:rPr lang="tr-TR" sz="1800" dirty="0">
                <a:solidFill>
                  <a:srgbClr val="2F2B20"/>
                </a:solidFill>
              </a:rPr>
              <a:t>İktisadi kalkınmada sürecinde gelişmekte olan ülkeler, belirli bir tüketim seviyesine ulaşma ile yeni yatırımlar yapmak suretiyle sermaye birikimini artırarak iktisadi kalkınmayı gerçekleştirme ikilemi ile karşı karşıya kalır.</a:t>
            </a:r>
          </a:p>
          <a:p>
            <a:endParaRPr lang="tr-TR" dirty="0"/>
          </a:p>
        </p:txBody>
      </p:sp>
    </p:spTree>
    <p:extLst>
      <p:ext uri="{BB962C8B-B14F-4D97-AF65-F5344CB8AC3E}">
        <p14:creationId xmlns:p14="http://schemas.microsoft.com/office/powerpoint/2010/main" val="771414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44434"/>
          </a:xfrm>
        </p:spPr>
        <p:txBody>
          <a:bodyPr>
            <a:normAutofit/>
          </a:bodyPr>
          <a:lstStyle/>
          <a:p>
            <a:pPr algn="ctr"/>
            <a:r>
              <a:rPr lang="tr-TR" sz="2800" b="1" dirty="0"/>
              <a:t>EKONOMİK BÜYÜMEYİ BELİRLEYEN FAKTÖRLER</a:t>
            </a:r>
            <a:endParaRPr lang="tr-TR" sz="2800" dirty="0"/>
          </a:p>
        </p:txBody>
      </p:sp>
      <p:sp>
        <p:nvSpPr>
          <p:cNvPr id="3" name="İçerik Yer Tutucusu 2"/>
          <p:cNvSpPr>
            <a:spLocks noGrp="1"/>
          </p:cNvSpPr>
          <p:nvPr>
            <p:ph idx="1"/>
          </p:nvPr>
        </p:nvSpPr>
        <p:spPr>
          <a:xfrm>
            <a:off x="677334" y="1410789"/>
            <a:ext cx="8596668" cy="4630573"/>
          </a:xfrm>
        </p:spPr>
        <p:txBody>
          <a:bodyPr>
            <a:normAutofit/>
          </a:bodyPr>
          <a:lstStyle/>
          <a:p>
            <a:pPr marL="0" lvl="0" indent="114300" algn="just">
              <a:buSzTx/>
              <a:buNone/>
              <a:defRPr sz="1800">
                <a:solidFill>
                  <a:srgbClr val="000000"/>
                </a:solidFill>
              </a:defRPr>
            </a:pPr>
            <a:r>
              <a:rPr lang="tr-TR" sz="2000" b="1" i="1" dirty="0">
                <a:solidFill>
                  <a:srgbClr val="FF0000"/>
                </a:solidFill>
              </a:rPr>
              <a:t>3. Doğal Kaynakların Geliştirilmesi: </a:t>
            </a:r>
            <a:r>
              <a:rPr lang="tr-TR" sz="2000" dirty="0">
                <a:solidFill>
                  <a:srgbClr val="2F2B20"/>
                </a:solidFill>
              </a:rPr>
              <a:t>İnsandan başka doğada bulunan tüm varlıklar doğal kaynaklar olarak adlandırılmaktadır.</a:t>
            </a:r>
          </a:p>
          <a:p>
            <a:pPr marL="0" lvl="0" indent="114300" algn="just">
              <a:buSzTx/>
              <a:buNone/>
              <a:defRPr sz="1800">
                <a:solidFill>
                  <a:srgbClr val="000000"/>
                </a:solidFill>
              </a:defRPr>
            </a:pPr>
            <a:r>
              <a:rPr lang="tr-TR" sz="2000" dirty="0">
                <a:solidFill>
                  <a:srgbClr val="2F2B20"/>
                </a:solidFill>
              </a:rPr>
              <a:t>Bir ekonomide doğal kaynakların bol olması iktisadi büyümeyi olumlu </a:t>
            </a:r>
            <a:r>
              <a:rPr lang="tr-TR" sz="2000" dirty="0" err="1">
                <a:solidFill>
                  <a:srgbClr val="2F2B20"/>
                </a:solidFill>
              </a:rPr>
              <a:t>yöde</a:t>
            </a:r>
            <a:r>
              <a:rPr lang="tr-TR" sz="2000" dirty="0">
                <a:solidFill>
                  <a:srgbClr val="2F2B20"/>
                </a:solidFill>
              </a:rPr>
              <a:t> etkileyebilir, ancak doğal kaynaklar tek başına büyümeyi gerçekleştiremez.</a:t>
            </a:r>
          </a:p>
          <a:p>
            <a:pPr algn="just">
              <a:lnSpc>
                <a:spcPct val="150000"/>
              </a:lnSpc>
              <a:buFont typeface="Wingdings" panose="05000000000000000000" pitchFamily="2" charset="2"/>
              <a:buChar char="Ø"/>
            </a:pPr>
            <a:r>
              <a:rPr lang="tr-TR" sz="2000" dirty="0"/>
              <a:t>Ülkenin, </a:t>
            </a:r>
            <a:r>
              <a:rPr lang="tr-TR" sz="2000" dirty="0" err="1"/>
              <a:t>minareller</a:t>
            </a:r>
            <a:r>
              <a:rPr lang="tr-TR" sz="2000" dirty="0"/>
              <a:t>, petrol gibi doğal kaynaklarının ortaya çıkarılması, tarım alanlarının geliştirilmesi, barajlar inşa edilmesi, sulu tarım yapılması, daha çok elektrik üretilmesi gibi doğal kaynakların geliştirilmesi, ekonominin üretim kapasitesini arttıracaktır. Tüm bunlar ekonominin büyümesine katkıda bulunacaktır.</a:t>
            </a:r>
          </a:p>
          <a:p>
            <a:pPr>
              <a:buFont typeface="Wingdings" panose="05000000000000000000" pitchFamily="2" charset="2"/>
              <a:buChar char="Ø"/>
            </a:pPr>
            <a:endParaRPr lang="tr-TR" dirty="0"/>
          </a:p>
          <a:p>
            <a:endParaRPr lang="tr-TR" dirty="0"/>
          </a:p>
          <a:p>
            <a:endParaRPr lang="tr-TR" dirty="0"/>
          </a:p>
        </p:txBody>
      </p:sp>
    </p:spTree>
    <p:extLst>
      <p:ext uri="{BB962C8B-B14F-4D97-AF65-F5344CB8AC3E}">
        <p14:creationId xmlns:p14="http://schemas.microsoft.com/office/powerpoint/2010/main" val="498945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17FDEB-9913-48F3-B5EC-1F7F4F5B778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C953390-6BE9-4E82-8252-2A8989AE6459}"/>
              </a:ext>
            </a:extLst>
          </p:cNvPr>
          <p:cNvSpPr>
            <a:spLocks noGrp="1"/>
          </p:cNvSpPr>
          <p:nvPr>
            <p:ph idx="1"/>
          </p:nvPr>
        </p:nvSpPr>
        <p:spPr/>
        <p:txBody>
          <a:bodyPr/>
          <a:lstStyle/>
          <a:p>
            <a:pPr marL="0" lvl="0" indent="114300" algn="just">
              <a:buSzTx/>
              <a:buNone/>
              <a:defRPr sz="1800">
                <a:solidFill>
                  <a:srgbClr val="000000"/>
                </a:solidFill>
              </a:defRPr>
            </a:pPr>
            <a:r>
              <a:rPr lang="tr-TR" sz="1800" dirty="0">
                <a:solidFill>
                  <a:srgbClr val="2F2B20"/>
                </a:solidFill>
              </a:rPr>
              <a:t>Arjantin, Brezilya gibi gelişmekte olan ülkelerden bazıları oldukça zengin doğal kaynaklara sahip olmalarına karşın, bu kaynakların mal ve hizmet üretiminde kullanılması konusunda fazla başarılı olamamışlardır.</a:t>
            </a:r>
          </a:p>
          <a:p>
            <a:pPr marL="0" lvl="0" indent="114300" algn="just">
              <a:buSzTx/>
              <a:buNone/>
              <a:defRPr sz="1800">
                <a:solidFill>
                  <a:srgbClr val="000000"/>
                </a:solidFill>
              </a:defRPr>
            </a:pPr>
            <a:r>
              <a:rPr lang="tr-TR" sz="1800" dirty="0">
                <a:solidFill>
                  <a:srgbClr val="2F2B20"/>
                </a:solidFill>
              </a:rPr>
              <a:t>Japonya oldukça sınırlı doğal kaynağa sahip olmasına rağmen, son elli yılda çok büyük bir ekonomik büyüme performansı sergilemiştir.</a:t>
            </a:r>
          </a:p>
          <a:p>
            <a:pPr marL="0" lvl="0" indent="114300" algn="just">
              <a:buSzTx/>
              <a:buNone/>
              <a:defRPr sz="1800">
                <a:solidFill>
                  <a:srgbClr val="000000"/>
                </a:solidFill>
              </a:defRPr>
            </a:pPr>
            <a:r>
              <a:rPr lang="tr-TR" sz="1800" dirty="0">
                <a:solidFill>
                  <a:srgbClr val="2F2B20"/>
                </a:solidFill>
              </a:rPr>
              <a:t>Japonya, Arjantin – Brezilya örnekleri zengin doğal kaynaklara sahip olmanın ekonomik büyüme için zorunlu bir koşul olmadığını göstermiştir.</a:t>
            </a:r>
          </a:p>
          <a:p>
            <a:endParaRPr lang="tr-TR" dirty="0"/>
          </a:p>
        </p:txBody>
      </p:sp>
    </p:spTree>
    <p:extLst>
      <p:ext uri="{BB962C8B-B14F-4D97-AF65-F5344CB8AC3E}">
        <p14:creationId xmlns:p14="http://schemas.microsoft.com/office/powerpoint/2010/main" val="2069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307BE9-FC4D-4524-9B5B-C17552698933}"/>
              </a:ext>
            </a:extLst>
          </p:cNvPr>
          <p:cNvSpPr>
            <a:spLocks noGrp="1"/>
          </p:cNvSpPr>
          <p:nvPr>
            <p:ph type="title"/>
          </p:nvPr>
        </p:nvSpPr>
        <p:spPr>
          <a:xfrm>
            <a:off x="677334" y="609600"/>
            <a:ext cx="8596668" cy="651641"/>
          </a:xfrm>
        </p:spPr>
        <p:txBody>
          <a:bodyPr>
            <a:normAutofit/>
          </a:bodyPr>
          <a:lstStyle/>
          <a:p>
            <a:pPr algn="ctr"/>
            <a:r>
              <a:rPr lang="tr-TR" sz="2800" b="1" dirty="0"/>
              <a:t>EKONOMİK BÜYÜMEYİ BELİRLEYEN FAKTÖRLER</a:t>
            </a:r>
            <a:endParaRPr lang="tr-TR" sz="2800" dirty="0"/>
          </a:p>
        </p:txBody>
      </p:sp>
      <p:sp>
        <p:nvSpPr>
          <p:cNvPr id="3" name="İçerik Yer Tutucusu 2">
            <a:extLst>
              <a:ext uri="{FF2B5EF4-FFF2-40B4-BE49-F238E27FC236}">
                <a16:creationId xmlns:a16="http://schemas.microsoft.com/office/drawing/2014/main" id="{F88AAD95-6DEA-4437-8801-FFDA11E247F0}"/>
              </a:ext>
            </a:extLst>
          </p:cNvPr>
          <p:cNvSpPr>
            <a:spLocks noGrp="1"/>
          </p:cNvSpPr>
          <p:nvPr>
            <p:ph idx="1"/>
          </p:nvPr>
        </p:nvSpPr>
        <p:spPr/>
        <p:txBody>
          <a:bodyPr>
            <a:normAutofit fontScale="92500" lnSpcReduction="10000"/>
          </a:bodyPr>
          <a:lstStyle/>
          <a:p>
            <a:r>
              <a:rPr lang="tr-TR" sz="1800" b="1" i="1" dirty="0">
                <a:solidFill>
                  <a:srgbClr val="FF0000"/>
                </a:solidFill>
              </a:rPr>
              <a:t>Teknolojideki Gelişmeler: </a:t>
            </a:r>
            <a:r>
              <a:rPr lang="tr-TR" sz="1800" dirty="0"/>
              <a:t>Teknoloji bir iş yapma şeklidir. Bir mal veya hizmet üretilirken kullanılan araç gereç ve aletleri ve aynı zamanda üretim için kullanılan örgütsel yapıyı kapsar. İyi bir örgütsel yapı eldeki araç ve gereçlerle daha fazla mal ve hizmet üretebilir. </a:t>
            </a:r>
          </a:p>
          <a:p>
            <a:r>
              <a:rPr lang="tr-TR" sz="1800" dirty="0">
                <a:solidFill>
                  <a:srgbClr val="2F2B20"/>
                </a:solidFill>
              </a:rPr>
              <a:t>Bir mal veya hizmetin üretimi için gerekli bilgi, organizasyon ve tekniklerin bütününü  teknoloji olarak tanımlayabiliriz.</a:t>
            </a:r>
          </a:p>
          <a:p>
            <a:r>
              <a:rPr lang="tr-TR" sz="1800" dirty="0"/>
              <a:t>Teknolojik gelişme verimliliği artıracağından ile bir ülke aynı kaynaklarla daha fazla mal ve hizmet üretebilir ve dolayısı ile reel GSYİH da artar.</a:t>
            </a:r>
          </a:p>
          <a:p>
            <a:pPr marL="0" lvl="0" indent="114300" algn="just">
              <a:buSzTx/>
              <a:buNone/>
              <a:defRPr sz="1800">
                <a:solidFill>
                  <a:srgbClr val="000000"/>
                </a:solidFill>
              </a:defRPr>
            </a:pPr>
            <a:r>
              <a:rPr lang="tr-TR" sz="1800" dirty="0">
                <a:solidFill>
                  <a:srgbClr val="2F2B20"/>
                </a:solidFill>
              </a:rPr>
              <a:t>Teknolojik gelişme, sanayi devrimiyle birlikte yeni buluşların hız kazanması üzerine incelemeye alınmış ve ekonomik büyüme üzerindeki etkisine dikkat çekilmiştir.</a:t>
            </a:r>
          </a:p>
          <a:p>
            <a:pPr marL="0" lvl="0" indent="114300" algn="just">
              <a:buSzTx/>
              <a:buNone/>
              <a:defRPr sz="1800">
                <a:solidFill>
                  <a:srgbClr val="000000"/>
                </a:solidFill>
              </a:defRPr>
            </a:pPr>
            <a:r>
              <a:rPr lang="tr-TR" sz="1800" dirty="0" err="1">
                <a:solidFill>
                  <a:srgbClr val="2F2B20"/>
                </a:solidFill>
              </a:rPr>
              <a:t>Marx</a:t>
            </a:r>
            <a:r>
              <a:rPr lang="tr-TR" sz="1800" dirty="0">
                <a:solidFill>
                  <a:srgbClr val="2F2B20"/>
                </a:solidFill>
              </a:rPr>
              <a:t> ve </a:t>
            </a:r>
            <a:r>
              <a:rPr lang="tr-TR" sz="1800" dirty="0" err="1">
                <a:solidFill>
                  <a:srgbClr val="2F2B20"/>
                </a:solidFill>
              </a:rPr>
              <a:t>Schumpeter</a:t>
            </a:r>
            <a:r>
              <a:rPr lang="tr-TR" sz="1800" dirty="0">
                <a:solidFill>
                  <a:srgbClr val="2F2B20"/>
                </a:solidFill>
              </a:rPr>
              <a:t>, yeniliklerin kapitalist ekonomide rekabetçi üstünlüğün başında yer aldığını ifade etmişler ve teknolojik gelişmenin kalkınma süreçlerine olan etkisini ele alan öncüleri olmuşlardır.</a:t>
            </a:r>
          </a:p>
          <a:p>
            <a:endParaRPr lang="tr-TR" sz="1800" dirty="0"/>
          </a:p>
          <a:p>
            <a:endParaRPr lang="tr-TR" dirty="0"/>
          </a:p>
        </p:txBody>
      </p:sp>
    </p:spTree>
    <p:extLst>
      <p:ext uri="{BB962C8B-B14F-4D97-AF65-F5344CB8AC3E}">
        <p14:creationId xmlns:p14="http://schemas.microsoft.com/office/powerpoint/2010/main" val="3718168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AD70C0-E2E8-4DAE-B961-939A91DB483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FB487ED-0DFB-4971-8157-BBC938681146}"/>
              </a:ext>
            </a:extLst>
          </p:cNvPr>
          <p:cNvSpPr>
            <a:spLocks noGrp="1"/>
          </p:cNvSpPr>
          <p:nvPr>
            <p:ph idx="1"/>
          </p:nvPr>
        </p:nvSpPr>
        <p:spPr/>
        <p:txBody>
          <a:bodyPr>
            <a:normAutofit fontScale="85000" lnSpcReduction="20000"/>
          </a:bodyPr>
          <a:lstStyle/>
          <a:p>
            <a:pPr marL="0" lvl="0" indent="114300" algn="just">
              <a:buSzTx/>
              <a:buNone/>
              <a:defRPr sz="1800">
                <a:solidFill>
                  <a:srgbClr val="000000"/>
                </a:solidFill>
              </a:defRPr>
            </a:pPr>
            <a:r>
              <a:rPr lang="tr-TR" sz="1800" dirty="0">
                <a:solidFill>
                  <a:srgbClr val="2F2B20"/>
                </a:solidFill>
              </a:rPr>
              <a:t>Teknolojinin gelişimi ile verimliliği arasında dorudan bir ilişki söz konusudur.</a:t>
            </a:r>
          </a:p>
          <a:p>
            <a:pPr marL="0" lvl="0" indent="114300" algn="just">
              <a:buSzTx/>
              <a:buNone/>
              <a:defRPr sz="1800">
                <a:solidFill>
                  <a:srgbClr val="000000"/>
                </a:solidFill>
              </a:defRPr>
            </a:pPr>
            <a:r>
              <a:rPr lang="tr-TR" sz="1800" dirty="0">
                <a:solidFill>
                  <a:srgbClr val="2F2B20"/>
                </a:solidFill>
              </a:rPr>
              <a:t>Ekonomide, istihdamın verimliliğe bağlı olarak arttığı; verimlilik artışlarının ise, büyük ölçüde </a:t>
            </a:r>
            <a:r>
              <a:rPr lang="tr-TR" sz="1800" dirty="0" err="1">
                <a:solidFill>
                  <a:srgbClr val="2F2B20"/>
                </a:solidFill>
              </a:rPr>
              <a:t>teknolojil</a:t>
            </a:r>
            <a:r>
              <a:rPr lang="tr-TR" sz="1800" dirty="0">
                <a:solidFill>
                  <a:srgbClr val="2F2B20"/>
                </a:solidFill>
              </a:rPr>
              <a:t> değişkenlerden kaynaklandığı kabul edilir.</a:t>
            </a:r>
          </a:p>
          <a:p>
            <a:pPr marL="0" lvl="0" indent="114300" algn="just">
              <a:buSzTx/>
              <a:buNone/>
              <a:defRPr sz="1800">
                <a:solidFill>
                  <a:srgbClr val="000000"/>
                </a:solidFill>
              </a:defRPr>
            </a:pPr>
            <a:r>
              <a:rPr lang="tr-TR" sz="1800" dirty="0">
                <a:solidFill>
                  <a:srgbClr val="2F2B20"/>
                </a:solidFill>
              </a:rPr>
              <a:t>Teknolojik değişim, ülkedeki bilimsel çalışmalarla doğrudan ilişkilidir.</a:t>
            </a:r>
          </a:p>
          <a:p>
            <a:pPr marL="0" lvl="0" indent="114300" algn="just">
              <a:buSzTx/>
              <a:buNone/>
              <a:defRPr sz="1800">
                <a:solidFill>
                  <a:srgbClr val="000000"/>
                </a:solidFill>
              </a:defRPr>
            </a:pPr>
            <a:r>
              <a:rPr lang="tr-TR" sz="1800" dirty="0">
                <a:solidFill>
                  <a:srgbClr val="2F2B20"/>
                </a:solidFill>
              </a:rPr>
              <a:t>Dolayısıyla nüfusun eğitim düzeyinin yükseltilmesi, teknolojik yenilik yaratma potansiyelini artıracaktır.</a:t>
            </a:r>
          </a:p>
          <a:p>
            <a:pPr marL="0" lvl="0" indent="114300" algn="just">
              <a:buSzTx/>
              <a:buNone/>
              <a:defRPr sz="1800">
                <a:solidFill>
                  <a:srgbClr val="000000"/>
                </a:solidFill>
              </a:defRPr>
            </a:pPr>
            <a:r>
              <a:rPr lang="tr-TR" sz="1800" dirty="0">
                <a:solidFill>
                  <a:srgbClr val="2F2B20"/>
                </a:solidFill>
              </a:rPr>
              <a:t>Sanayileşmiş ülkelerin daha iyi eğitilmiş nüfusa sahip olmalarından dolayı, bu ülkelerin teknolojik yeniliklerin oluşturulup geliştirilmesinde gelişmekte olan ülkelere göre önemli bir üstünlüğe sahip oldukları kabul edilir. </a:t>
            </a:r>
          </a:p>
          <a:p>
            <a:pPr marL="0" lvl="0" indent="114300" algn="just">
              <a:buSzTx/>
              <a:buNone/>
              <a:defRPr sz="1800">
                <a:solidFill>
                  <a:srgbClr val="000000"/>
                </a:solidFill>
              </a:defRPr>
            </a:pPr>
            <a:endParaRPr lang="tr-TR" sz="1800" dirty="0">
              <a:solidFill>
                <a:srgbClr val="2F2B20"/>
              </a:solidFill>
            </a:endParaRPr>
          </a:p>
          <a:p>
            <a:pPr marL="0" lvl="0" indent="114300" algn="just">
              <a:buSzTx/>
              <a:buNone/>
              <a:defRPr sz="1800">
                <a:solidFill>
                  <a:srgbClr val="000000"/>
                </a:solidFill>
              </a:defRPr>
            </a:pPr>
            <a:r>
              <a:rPr lang="tr-TR" sz="1800" dirty="0">
                <a:solidFill>
                  <a:srgbClr val="2F2B20"/>
                </a:solidFill>
              </a:rPr>
              <a:t>Gelişmiş ülkeler içerisinden en zengin olanları, GSMH’lerinin yaklaşık  2-3%’ünü araştırma-geliştirme (ar-ge) faaliyetlerine ayırmaktadır.</a:t>
            </a:r>
          </a:p>
          <a:p>
            <a:pPr marL="0" lvl="0" indent="114300" algn="just">
              <a:buSzTx/>
              <a:buNone/>
              <a:defRPr sz="1800">
                <a:solidFill>
                  <a:srgbClr val="000000"/>
                </a:solidFill>
              </a:defRPr>
            </a:pPr>
            <a:endParaRPr lang="tr-TR" sz="1800" dirty="0">
              <a:solidFill>
                <a:srgbClr val="2F2B20"/>
              </a:solidFill>
            </a:endParaRPr>
          </a:p>
          <a:p>
            <a:pPr marL="0" lvl="0" indent="114300" algn="just">
              <a:buSzTx/>
              <a:buNone/>
              <a:defRPr sz="1800">
                <a:solidFill>
                  <a:srgbClr val="000000"/>
                </a:solidFill>
              </a:defRPr>
            </a:pPr>
            <a:r>
              <a:rPr lang="tr-TR" sz="1800" dirty="0">
                <a:solidFill>
                  <a:srgbClr val="2F2B20"/>
                </a:solidFill>
              </a:rPr>
              <a:t>Ar-ge faaliyetlerine ayrılan pay ile ülkenin teknolojik bakımdan ilerlemesi doğru orantılıdır.</a:t>
            </a:r>
          </a:p>
          <a:p>
            <a:pPr marL="0" lvl="0" indent="114300" algn="just">
              <a:buSzTx/>
              <a:buNone/>
              <a:defRPr sz="1800">
                <a:solidFill>
                  <a:srgbClr val="000000"/>
                </a:solidFill>
              </a:defRPr>
            </a:pPr>
            <a:endParaRPr lang="tr-TR" dirty="0"/>
          </a:p>
        </p:txBody>
      </p:sp>
    </p:spTree>
    <p:extLst>
      <p:ext uri="{BB962C8B-B14F-4D97-AF65-F5344CB8AC3E}">
        <p14:creationId xmlns:p14="http://schemas.microsoft.com/office/powerpoint/2010/main" val="9444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a:extLst>
              <a:ext uri="{FF2B5EF4-FFF2-40B4-BE49-F238E27FC236}">
                <a16:creationId xmlns:a16="http://schemas.microsoft.com/office/drawing/2014/main" id="{4CF8CE7D-35FA-4110-B142-0520B9D8C212}"/>
              </a:ext>
            </a:extLst>
          </p:cNvPr>
          <p:cNvGraphicFramePr>
            <a:graphicFrameLocks noGrp="1"/>
          </p:cNvGraphicFramePr>
          <p:nvPr>
            <p:ph idx="1"/>
            <p:extLst>
              <p:ext uri="{D42A27DB-BD31-4B8C-83A1-F6EECF244321}">
                <p14:modId xmlns:p14="http://schemas.microsoft.com/office/powerpoint/2010/main" val="1976627241"/>
              </p:ext>
            </p:extLst>
          </p:nvPr>
        </p:nvGraphicFramePr>
        <p:xfrm>
          <a:off x="677863" y="399394"/>
          <a:ext cx="9538192" cy="6337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687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A35CE2-427A-423E-8DBC-7859686CB079}"/>
              </a:ext>
            </a:extLst>
          </p:cNvPr>
          <p:cNvSpPr>
            <a:spLocks noGrp="1"/>
          </p:cNvSpPr>
          <p:nvPr>
            <p:ph type="title"/>
          </p:nvPr>
        </p:nvSpPr>
        <p:spPr>
          <a:xfrm>
            <a:off x="677334" y="609600"/>
            <a:ext cx="8596668" cy="599090"/>
          </a:xfrm>
        </p:spPr>
        <p:txBody>
          <a:bodyPr>
            <a:normAutofit/>
          </a:bodyPr>
          <a:lstStyle/>
          <a:p>
            <a:pPr algn="ctr"/>
            <a:r>
              <a:rPr lang="tr-TR" sz="2800" b="1" dirty="0"/>
              <a:t>EKONOMİK BÜYÜMEYİ BELİRLEYEN FAKTÖRLER</a:t>
            </a:r>
            <a:endParaRPr lang="tr-TR" sz="2800" dirty="0"/>
          </a:p>
        </p:txBody>
      </p:sp>
      <p:sp>
        <p:nvSpPr>
          <p:cNvPr id="3" name="İçerik Yer Tutucusu 2">
            <a:extLst>
              <a:ext uri="{FF2B5EF4-FFF2-40B4-BE49-F238E27FC236}">
                <a16:creationId xmlns:a16="http://schemas.microsoft.com/office/drawing/2014/main" id="{CCF9AA21-FC02-45AA-B612-7DAA0A28601D}"/>
              </a:ext>
            </a:extLst>
          </p:cNvPr>
          <p:cNvSpPr>
            <a:spLocks noGrp="1"/>
          </p:cNvSpPr>
          <p:nvPr>
            <p:ph idx="1"/>
          </p:nvPr>
        </p:nvSpPr>
        <p:spPr>
          <a:xfrm>
            <a:off x="677334" y="1408387"/>
            <a:ext cx="8596668" cy="4632976"/>
          </a:xfrm>
        </p:spPr>
        <p:txBody>
          <a:bodyPr/>
          <a:lstStyle/>
          <a:p>
            <a:pPr algn="just">
              <a:lnSpc>
                <a:spcPct val="150000"/>
              </a:lnSpc>
            </a:pPr>
            <a:r>
              <a:rPr lang="tr-TR" sz="2400" b="1" i="1" dirty="0">
                <a:solidFill>
                  <a:srgbClr val="FF0000"/>
                </a:solidFill>
              </a:rPr>
              <a:t>Reel </a:t>
            </a:r>
            <a:r>
              <a:rPr lang="tr-TR" sz="2400" b="1" i="1" dirty="0" err="1">
                <a:solidFill>
                  <a:srgbClr val="FF0000"/>
                </a:solidFill>
              </a:rPr>
              <a:t>GSYİH’nın</a:t>
            </a:r>
            <a:r>
              <a:rPr lang="tr-TR" sz="2400" b="1" i="1" dirty="0">
                <a:solidFill>
                  <a:srgbClr val="FF0000"/>
                </a:solidFill>
              </a:rPr>
              <a:t> artması: </a:t>
            </a:r>
            <a:r>
              <a:rPr lang="tr-TR" sz="2400" dirty="0"/>
              <a:t>Toplumsal refahın artması için reel </a:t>
            </a:r>
            <a:r>
              <a:rPr lang="tr-TR" sz="2400" dirty="0" err="1"/>
              <a:t>GSYİH’nın</a:t>
            </a:r>
            <a:r>
              <a:rPr lang="tr-TR" sz="2400" dirty="0"/>
              <a:t> </a:t>
            </a:r>
            <a:r>
              <a:rPr lang="tr-TR" sz="2400" dirty="0" err="1"/>
              <a:t>nüfüs</a:t>
            </a:r>
            <a:r>
              <a:rPr lang="tr-TR" sz="2400" dirty="0"/>
              <a:t> artışından daha fazla olması, yani kişi başına </a:t>
            </a:r>
            <a:r>
              <a:rPr lang="tr-TR" sz="2400" b="1" dirty="0"/>
              <a:t>reel </a:t>
            </a:r>
            <a:r>
              <a:rPr lang="tr-TR" sz="2400" b="1" dirty="0" err="1"/>
              <a:t>GSYİH’nın</a:t>
            </a:r>
            <a:r>
              <a:rPr lang="tr-TR" sz="2400" b="1" dirty="0"/>
              <a:t> artması</a:t>
            </a:r>
            <a:r>
              <a:rPr lang="tr-TR" sz="2400" dirty="0"/>
              <a:t> gerekmektedir. Bunun için de verimlilikte bir artış olması gereklidir. Verimliliğin artırılması için hem fiziksel sermaye hem de teknoloji düzeyinin artırılması gereklidir. Teknoloji düzeyinin artırılması için AR-</a:t>
            </a:r>
            <a:r>
              <a:rPr lang="tr-TR" sz="2400" dirty="0" err="1"/>
              <a:t>GE’ye</a:t>
            </a:r>
            <a:r>
              <a:rPr lang="tr-TR" sz="2400" dirty="0"/>
              <a:t> (araştırma geliştirme) önem verilmelidir.</a:t>
            </a:r>
          </a:p>
          <a:p>
            <a:endParaRPr lang="tr-TR" dirty="0"/>
          </a:p>
        </p:txBody>
      </p:sp>
    </p:spTree>
    <p:extLst>
      <p:ext uri="{BB962C8B-B14F-4D97-AF65-F5344CB8AC3E}">
        <p14:creationId xmlns:p14="http://schemas.microsoft.com/office/powerpoint/2010/main" val="335208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body" idx="1"/>
          </p:nvPr>
        </p:nvSpPr>
        <p:spPr>
          <a:xfrm>
            <a:off x="1981200" y="1803400"/>
            <a:ext cx="7620000" cy="4800600"/>
          </a:xfrm>
          <a:prstGeom prst="rect">
            <a:avLst/>
          </a:prstGeom>
        </p:spPr>
        <p:txBody>
          <a:bodyPr/>
          <a:lstStyle/>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Girişimciler yeni ürünler, yeni hizmetler, teknolojik süreçler ve yeni üretim yöntemleri geliştirmeleri ve uygulamaları nedeniyle, bir ekonominin sağlıklı ve dinamik bir yapıya bürünmesinde önemli işleve sahiptirler.</a:t>
            </a: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endParaRPr sz="2400">
              <a:solidFill>
                <a:srgbClr val="2F2B20"/>
              </a:solidFill>
            </a:endParaRPr>
          </a:p>
        </p:txBody>
      </p:sp>
      <p:sp>
        <p:nvSpPr>
          <p:cNvPr id="122" name="Shape 122"/>
          <p:cNvSpPr>
            <a:spLocks noGrp="1"/>
          </p:cNvSpPr>
          <p:nvPr>
            <p:ph type="sldNum" sz="quarter" idx="2"/>
          </p:nvPr>
        </p:nvSpPr>
        <p:spPr>
          <a:xfrm>
            <a:off x="8531787" y="5697854"/>
            <a:ext cx="548641" cy="298451"/>
          </a:xfrm>
          <a:prstGeom prst="rect">
            <a:avLst/>
          </a:prstGeom>
          <a:ln w="19050">
            <a:solidFill>
              <a:srgbClr val="FFFFFF"/>
            </a:solidFill>
          </a:ln>
          <a:extLst>
            <a:ext uri="{C572A759-6A51-4108-AA02-DFA0A04FC94B}">
              <ma14:wrappingTextBoxFlag xmlns="" xmlns:ma14="http://schemas.microsoft.com/office/mac/drawingml/2011/main" val="1"/>
            </a:ext>
          </a:extLst>
        </p:spPr>
        <p:txBody>
          <a:bodyPr lIns="0" tIns="0" rIns="0" bIns="0" anchor="ctr">
            <a:spAutoFit/>
          </a:bodyPr>
          <a:lstStyle>
            <a:lvl1pPr algn="ctr">
              <a:defRPr>
                <a:solidFill>
                  <a:srgbClr val="FFFFFF"/>
                </a:solidFill>
                <a:latin typeface="Calibri"/>
                <a:ea typeface="Calibri"/>
                <a:cs typeface="Calibri"/>
                <a:sym typeface="Calibri"/>
              </a:defRPr>
            </a:lvl1pPr>
            <a:lvl2pPr indent="457200">
              <a:defRPr>
                <a:solidFill>
                  <a:srgbClr val="2F2B20"/>
                </a:solidFill>
                <a:latin typeface="Calibri"/>
                <a:ea typeface="Calibri"/>
                <a:cs typeface="Calibri"/>
                <a:sym typeface="Calibri"/>
              </a:defRPr>
            </a:lvl2pPr>
            <a:lvl3pPr indent="914400">
              <a:defRPr>
                <a:solidFill>
                  <a:srgbClr val="2F2B20"/>
                </a:solidFill>
                <a:latin typeface="Calibri"/>
                <a:ea typeface="Calibri"/>
                <a:cs typeface="Calibri"/>
                <a:sym typeface="Calibri"/>
              </a:defRPr>
            </a:lvl3pPr>
            <a:lvl4pPr indent="1371600">
              <a:defRPr>
                <a:solidFill>
                  <a:srgbClr val="2F2B20"/>
                </a:solidFill>
                <a:latin typeface="Calibri"/>
                <a:ea typeface="Calibri"/>
                <a:cs typeface="Calibri"/>
                <a:sym typeface="Calibri"/>
              </a:defRPr>
            </a:lvl4pPr>
            <a:lvl5pPr indent="1828800">
              <a:defRPr>
                <a:solidFill>
                  <a:srgbClr val="2F2B20"/>
                </a:solidFill>
                <a:latin typeface="Calibri"/>
                <a:ea typeface="Calibri"/>
                <a:cs typeface="Calibri"/>
                <a:sym typeface="Calibri"/>
              </a:defRPr>
            </a:lvl5pPr>
            <a:lvl6pPr indent="2286000">
              <a:defRPr>
                <a:solidFill>
                  <a:srgbClr val="2F2B20"/>
                </a:solidFill>
                <a:latin typeface="Calibri"/>
                <a:ea typeface="Calibri"/>
                <a:cs typeface="Calibri"/>
                <a:sym typeface="Calibri"/>
              </a:defRPr>
            </a:lvl6pPr>
            <a:lvl7pPr indent="2743200">
              <a:defRPr>
                <a:solidFill>
                  <a:srgbClr val="2F2B20"/>
                </a:solidFill>
                <a:latin typeface="Calibri"/>
                <a:ea typeface="Calibri"/>
                <a:cs typeface="Calibri"/>
                <a:sym typeface="Calibri"/>
              </a:defRPr>
            </a:lvl7pPr>
            <a:lvl8pPr indent="3200400">
              <a:defRPr>
                <a:solidFill>
                  <a:srgbClr val="2F2B20"/>
                </a:solidFill>
                <a:latin typeface="Calibri"/>
                <a:ea typeface="Calibri"/>
                <a:cs typeface="Calibri"/>
                <a:sym typeface="Calibri"/>
              </a:defRPr>
            </a:lvl8pPr>
            <a:lvl9pPr indent="3657600">
              <a:defRPr>
                <a:solidFill>
                  <a:srgbClr val="2F2B20"/>
                </a:solidFill>
                <a:latin typeface="Calibri"/>
                <a:ea typeface="Calibri"/>
                <a:cs typeface="Calibri"/>
                <a:sym typeface="Calibri"/>
              </a:defRPr>
            </a:lvl9pPr>
          </a:lstStyle>
          <a:p>
            <a:pPr lvl="0">
              <a:defRPr>
                <a:solidFill>
                  <a:srgbClr val="000000"/>
                </a:solidFill>
              </a:defRPr>
            </a:pPr>
            <a:fld id="{86CB4B4D-7CA3-9044-876B-883B54F8677D}" type="slidenum">
              <a:rPr lang="tr-TR" smtClean="0"/>
              <a:pPr/>
              <a:t>21</a:t>
            </a:fld>
            <a:endParaRPr>
              <a:solidFill>
                <a:srgbClr val="FFFFFF"/>
              </a:solidFill>
            </a:endParaRPr>
          </a:p>
        </p:txBody>
      </p:sp>
      <p:sp>
        <p:nvSpPr>
          <p:cNvPr id="123" name="Shape 123"/>
          <p:cNvSpPr/>
          <p:nvPr/>
        </p:nvSpPr>
        <p:spPr>
          <a:xfrm>
            <a:off x="2095472" y="647292"/>
            <a:ext cx="7620001" cy="27699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defRPr sz="4400" spc="-100">
                <a:solidFill>
                  <a:srgbClr val="675E47"/>
                </a:solidFill>
                <a:latin typeface="Cambria"/>
                <a:ea typeface="Cambria"/>
                <a:cs typeface="Cambria"/>
                <a:sym typeface="Cambria"/>
              </a:defRPr>
            </a:lvl1pPr>
          </a:lstStyle>
          <a:p>
            <a:pPr lvl="0">
              <a:defRPr sz="1800" spc="0">
                <a:solidFill>
                  <a:srgbClr val="000000"/>
                </a:solidFill>
              </a:defRPr>
            </a:pPr>
            <a:r>
              <a:t>1.2 İKTİSADİ BÜYÜMENİN DİĞER KAYNAKLARI</a:t>
            </a:r>
          </a:p>
        </p:txBody>
      </p:sp>
      <p:sp>
        <p:nvSpPr>
          <p:cNvPr id="124" name="Shape 124"/>
          <p:cNvSpPr>
            <a:spLocks noGrp="1"/>
          </p:cNvSpPr>
          <p:nvPr>
            <p:ph type="title"/>
          </p:nvPr>
        </p:nvSpPr>
        <p:spPr>
          <a:xfrm>
            <a:off x="1990696" y="1142985"/>
            <a:ext cx="7620001" cy="1143001"/>
          </a:xfrm>
          <a:prstGeom prst="rect">
            <a:avLst/>
          </a:prstGeom>
        </p:spPr>
        <p:txBody>
          <a:bodyPr vert="horz" lIns="0" tIns="0" rIns="0" bIns="0" rtlCol="0" anchor="t">
            <a:normAutofit/>
          </a:bodyPr>
          <a:lstStyle>
            <a:lvl1pPr>
              <a:defRPr sz="2400"/>
            </a:lvl1pPr>
          </a:lstStyle>
          <a:p>
            <a:pPr lvl="0">
              <a:defRPr sz="1800" spc="0">
                <a:solidFill>
                  <a:srgbClr val="000000"/>
                </a:solidFill>
              </a:defRPr>
            </a:pPr>
            <a:r>
              <a:rPr spc="-100">
                <a:solidFill>
                  <a:srgbClr val="675E47"/>
                </a:solidFill>
              </a:rPr>
              <a:t>GİRİŞİMCİLİK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body" idx="1"/>
          </p:nvPr>
        </p:nvSpPr>
        <p:spPr>
          <a:xfrm>
            <a:off x="1981200" y="1803400"/>
            <a:ext cx="7620000" cy="4800600"/>
          </a:xfrm>
          <a:prstGeom prst="rect">
            <a:avLst/>
          </a:prstGeom>
        </p:spPr>
        <p:txBody>
          <a:bodyPr/>
          <a:lstStyle/>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Girişimcilerin karşılaştıkları bürokratik engeller ne kadar azaltılıp onlara ne kadar destek verilirse üretim ve ticaret faaliyetlerinde o derece artış görülecektir.</a:t>
            </a: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Verilen destekler yalnızca finansal olmamalı, yurtdışı yatırımlarda ve yaptıkları ihracatta onlara bilgi sağlama ve hakkını savunma gibi desteklerde önem arz etmektedir.</a:t>
            </a:r>
          </a:p>
          <a:p>
            <a:pPr marL="0" indent="114300" algn="just">
              <a:buSzTx/>
              <a:buNone/>
              <a:defRPr sz="1800">
                <a:solidFill>
                  <a:srgbClr val="000000"/>
                </a:solidFill>
              </a:defRPr>
            </a:pPr>
            <a:endParaRPr sz="2400">
              <a:solidFill>
                <a:srgbClr val="2F2B20"/>
              </a:solidFill>
            </a:endParaRPr>
          </a:p>
        </p:txBody>
      </p:sp>
      <p:sp>
        <p:nvSpPr>
          <p:cNvPr id="127" name="Shape 127"/>
          <p:cNvSpPr>
            <a:spLocks noGrp="1"/>
          </p:cNvSpPr>
          <p:nvPr>
            <p:ph type="sldNum" sz="quarter" idx="2"/>
          </p:nvPr>
        </p:nvSpPr>
        <p:spPr>
          <a:xfrm>
            <a:off x="8531787" y="5697854"/>
            <a:ext cx="548641" cy="298451"/>
          </a:xfrm>
          <a:prstGeom prst="rect">
            <a:avLst/>
          </a:prstGeom>
          <a:ln w="19050">
            <a:solidFill>
              <a:srgbClr val="FFFFFF"/>
            </a:solidFill>
          </a:ln>
          <a:extLst>
            <a:ext uri="{C572A759-6A51-4108-AA02-DFA0A04FC94B}">
              <ma14:wrappingTextBoxFlag xmlns="" xmlns:ma14="http://schemas.microsoft.com/office/mac/drawingml/2011/main" val="1"/>
            </a:ext>
          </a:extLst>
        </p:spPr>
        <p:txBody>
          <a:bodyPr lIns="0" tIns="0" rIns="0" bIns="0" anchor="ctr">
            <a:spAutoFit/>
          </a:bodyPr>
          <a:lstStyle>
            <a:lvl1pPr algn="ctr">
              <a:defRPr>
                <a:solidFill>
                  <a:srgbClr val="FFFFFF"/>
                </a:solidFill>
                <a:latin typeface="Calibri"/>
                <a:ea typeface="Calibri"/>
                <a:cs typeface="Calibri"/>
                <a:sym typeface="Calibri"/>
              </a:defRPr>
            </a:lvl1pPr>
            <a:lvl2pPr indent="457200">
              <a:defRPr>
                <a:solidFill>
                  <a:srgbClr val="2F2B20"/>
                </a:solidFill>
                <a:latin typeface="Calibri"/>
                <a:ea typeface="Calibri"/>
                <a:cs typeface="Calibri"/>
                <a:sym typeface="Calibri"/>
              </a:defRPr>
            </a:lvl2pPr>
            <a:lvl3pPr indent="914400">
              <a:defRPr>
                <a:solidFill>
                  <a:srgbClr val="2F2B20"/>
                </a:solidFill>
                <a:latin typeface="Calibri"/>
                <a:ea typeface="Calibri"/>
                <a:cs typeface="Calibri"/>
                <a:sym typeface="Calibri"/>
              </a:defRPr>
            </a:lvl3pPr>
            <a:lvl4pPr indent="1371600">
              <a:defRPr>
                <a:solidFill>
                  <a:srgbClr val="2F2B20"/>
                </a:solidFill>
                <a:latin typeface="Calibri"/>
                <a:ea typeface="Calibri"/>
                <a:cs typeface="Calibri"/>
                <a:sym typeface="Calibri"/>
              </a:defRPr>
            </a:lvl4pPr>
            <a:lvl5pPr indent="1828800">
              <a:defRPr>
                <a:solidFill>
                  <a:srgbClr val="2F2B20"/>
                </a:solidFill>
                <a:latin typeface="Calibri"/>
                <a:ea typeface="Calibri"/>
                <a:cs typeface="Calibri"/>
                <a:sym typeface="Calibri"/>
              </a:defRPr>
            </a:lvl5pPr>
            <a:lvl6pPr indent="2286000">
              <a:defRPr>
                <a:solidFill>
                  <a:srgbClr val="2F2B20"/>
                </a:solidFill>
                <a:latin typeface="Calibri"/>
                <a:ea typeface="Calibri"/>
                <a:cs typeface="Calibri"/>
                <a:sym typeface="Calibri"/>
              </a:defRPr>
            </a:lvl6pPr>
            <a:lvl7pPr indent="2743200">
              <a:defRPr>
                <a:solidFill>
                  <a:srgbClr val="2F2B20"/>
                </a:solidFill>
                <a:latin typeface="Calibri"/>
                <a:ea typeface="Calibri"/>
                <a:cs typeface="Calibri"/>
                <a:sym typeface="Calibri"/>
              </a:defRPr>
            </a:lvl7pPr>
            <a:lvl8pPr indent="3200400">
              <a:defRPr>
                <a:solidFill>
                  <a:srgbClr val="2F2B20"/>
                </a:solidFill>
                <a:latin typeface="Calibri"/>
                <a:ea typeface="Calibri"/>
                <a:cs typeface="Calibri"/>
                <a:sym typeface="Calibri"/>
              </a:defRPr>
            </a:lvl8pPr>
            <a:lvl9pPr indent="3657600">
              <a:defRPr>
                <a:solidFill>
                  <a:srgbClr val="2F2B20"/>
                </a:solidFill>
                <a:latin typeface="Calibri"/>
                <a:ea typeface="Calibri"/>
                <a:cs typeface="Calibri"/>
                <a:sym typeface="Calibri"/>
              </a:defRPr>
            </a:lvl9pPr>
          </a:lstStyle>
          <a:p>
            <a:pPr lvl="0">
              <a:defRPr>
                <a:solidFill>
                  <a:srgbClr val="000000"/>
                </a:solidFill>
              </a:defRPr>
            </a:pPr>
            <a:fld id="{86CB4B4D-7CA3-9044-876B-883B54F8677D}" type="slidenum">
              <a:rPr lang="tr-TR" smtClean="0"/>
              <a:pPr/>
              <a:t>22</a:t>
            </a:fld>
            <a:endParaRPr>
              <a:solidFill>
                <a:srgbClr val="FFFFFF"/>
              </a:solidFill>
            </a:endParaRPr>
          </a:p>
        </p:txBody>
      </p:sp>
      <p:sp>
        <p:nvSpPr>
          <p:cNvPr id="128" name="Shape 128"/>
          <p:cNvSpPr/>
          <p:nvPr/>
        </p:nvSpPr>
        <p:spPr>
          <a:xfrm>
            <a:off x="2095472" y="647292"/>
            <a:ext cx="7620001" cy="27699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defRPr sz="4400" spc="-100">
                <a:solidFill>
                  <a:srgbClr val="675E47"/>
                </a:solidFill>
                <a:latin typeface="Cambria"/>
                <a:ea typeface="Cambria"/>
                <a:cs typeface="Cambria"/>
                <a:sym typeface="Cambria"/>
              </a:defRPr>
            </a:lvl1pPr>
          </a:lstStyle>
          <a:p>
            <a:pPr lvl="0">
              <a:defRPr sz="1800" spc="0">
                <a:solidFill>
                  <a:srgbClr val="000000"/>
                </a:solidFill>
              </a:defRPr>
            </a:pPr>
            <a:r>
              <a:t>1.2 İKTİSADİ BÜYÜMENİN DİĞER KAYNAKLARI</a:t>
            </a:r>
          </a:p>
        </p:txBody>
      </p:sp>
      <p:sp>
        <p:nvSpPr>
          <p:cNvPr id="129" name="Shape 129"/>
          <p:cNvSpPr>
            <a:spLocks noGrp="1"/>
          </p:cNvSpPr>
          <p:nvPr>
            <p:ph type="title"/>
          </p:nvPr>
        </p:nvSpPr>
        <p:spPr>
          <a:xfrm>
            <a:off x="1990696" y="1142985"/>
            <a:ext cx="7620001" cy="1143001"/>
          </a:xfrm>
          <a:prstGeom prst="rect">
            <a:avLst/>
          </a:prstGeom>
        </p:spPr>
        <p:txBody>
          <a:bodyPr vert="horz" lIns="0" tIns="0" rIns="0" bIns="0" rtlCol="0" anchor="t">
            <a:normAutofit/>
          </a:bodyPr>
          <a:lstStyle>
            <a:lvl1pPr>
              <a:defRPr sz="2400"/>
            </a:lvl1pPr>
          </a:lstStyle>
          <a:p>
            <a:pPr lvl="0">
              <a:defRPr sz="1800" spc="0">
                <a:solidFill>
                  <a:srgbClr val="000000"/>
                </a:solidFill>
              </a:defRPr>
            </a:pPr>
            <a:r>
              <a:rPr spc="-100">
                <a:solidFill>
                  <a:srgbClr val="675E47"/>
                </a:solidFill>
              </a:rPr>
              <a:t>GİRİŞİMCİLİK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body" idx="1"/>
          </p:nvPr>
        </p:nvSpPr>
        <p:spPr>
          <a:xfrm>
            <a:off x="1981200" y="1803400"/>
            <a:ext cx="7620000" cy="4800600"/>
          </a:xfrm>
          <a:prstGeom prst="rect">
            <a:avLst/>
          </a:prstGeom>
        </p:spPr>
        <p:txBody>
          <a:bodyPr/>
          <a:lstStyle/>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Toplumun sahip olduğu nitelikli işgücü olarak tanımlanan beşeri sermaye, işgücünün verimliliğini arttıracak eğitim düzeyi, yetenek, sağlık ve beslenme gibi faktörlere bağlıdır.</a:t>
            </a: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Eğitim ve sağlık beşeri sermayenin nitelik olarak gelişiminde rol oynayan başlıca iki faktördür.</a:t>
            </a:r>
          </a:p>
          <a:p>
            <a:pPr marL="0" indent="114300" algn="just">
              <a:buSzTx/>
              <a:buNone/>
              <a:defRPr sz="1800">
                <a:solidFill>
                  <a:srgbClr val="000000"/>
                </a:solidFill>
              </a:defRPr>
            </a:pPr>
            <a:endParaRPr sz="2400">
              <a:solidFill>
                <a:srgbClr val="2F2B20"/>
              </a:solidFill>
            </a:endParaRPr>
          </a:p>
        </p:txBody>
      </p:sp>
      <p:sp>
        <p:nvSpPr>
          <p:cNvPr id="132" name="Shape 132"/>
          <p:cNvSpPr>
            <a:spLocks noGrp="1"/>
          </p:cNvSpPr>
          <p:nvPr>
            <p:ph type="sldNum" sz="quarter" idx="2"/>
          </p:nvPr>
        </p:nvSpPr>
        <p:spPr>
          <a:xfrm>
            <a:off x="8531787" y="5697854"/>
            <a:ext cx="548641" cy="298451"/>
          </a:xfrm>
          <a:prstGeom prst="rect">
            <a:avLst/>
          </a:prstGeom>
          <a:ln w="19050">
            <a:solidFill>
              <a:srgbClr val="FFFFFF"/>
            </a:solidFill>
          </a:ln>
          <a:extLst>
            <a:ext uri="{C572A759-6A51-4108-AA02-DFA0A04FC94B}">
              <ma14:wrappingTextBoxFlag xmlns="" xmlns:ma14="http://schemas.microsoft.com/office/mac/drawingml/2011/main" val="1"/>
            </a:ext>
          </a:extLst>
        </p:spPr>
        <p:txBody>
          <a:bodyPr lIns="0" tIns="0" rIns="0" bIns="0" anchor="ctr">
            <a:spAutoFit/>
          </a:bodyPr>
          <a:lstStyle>
            <a:lvl1pPr algn="ctr">
              <a:defRPr>
                <a:solidFill>
                  <a:srgbClr val="FFFFFF"/>
                </a:solidFill>
                <a:latin typeface="Calibri"/>
                <a:ea typeface="Calibri"/>
                <a:cs typeface="Calibri"/>
                <a:sym typeface="Calibri"/>
              </a:defRPr>
            </a:lvl1pPr>
            <a:lvl2pPr indent="457200">
              <a:defRPr>
                <a:solidFill>
                  <a:srgbClr val="2F2B20"/>
                </a:solidFill>
                <a:latin typeface="Calibri"/>
                <a:ea typeface="Calibri"/>
                <a:cs typeface="Calibri"/>
                <a:sym typeface="Calibri"/>
              </a:defRPr>
            </a:lvl2pPr>
            <a:lvl3pPr indent="914400">
              <a:defRPr>
                <a:solidFill>
                  <a:srgbClr val="2F2B20"/>
                </a:solidFill>
                <a:latin typeface="Calibri"/>
                <a:ea typeface="Calibri"/>
                <a:cs typeface="Calibri"/>
                <a:sym typeface="Calibri"/>
              </a:defRPr>
            </a:lvl3pPr>
            <a:lvl4pPr indent="1371600">
              <a:defRPr>
                <a:solidFill>
                  <a:srgbClr val="2F2B20"/>
                </a:solidFill>
                <a:latin typeface="Calibri"/>
                <a:ea typeface="Calibri"/>
                <a:cs typeface="Calibri"/>
                <a:sym typeface="Calibri"/>
              </a:defRPr>
            </a:lvl4pPr>
            <a:lvl5pPr indent="1828800">
              <a:defRPr>
                <a:solidFill>
                  <a:srgbClr val="2F2B20"/>
                </a:solidFill>
                <a:latin typeface="Calibri"/>
                <a:ea typeface="Calibri"/>
                <a:cs typeface="Calibri"/>
                <a:sym typeface="Calibri"/>
              </a:defRPr>
            </a:lvl5pPr>
            <a:lvl6pPr indent="2286000">
              <a:defRPr>
                <a:solidFill>
                  <a:srgbClr val="2F2B20"/>
                </a:solidFill>
                <a:latin typeface="Calibri"/>
                <a:ea typeface="Calibri"/>
                <a:cs typeface="Calibri"/>
                <a:sym typeface="Calibri"/>
              </a:defRPr>
            </a:lvl6pPr>
            <a:lvl7pPr indent="2743200">
              <a:defRPr>
                <a:solidFill>
                  <a:srgbClr val="2F2B20"/>
                </a:solidFill>
                <a:latin typeface="Calibri"/>
                <a:ea typeface="Calibri"/>
                <a:cs typeface="Calibri"/>
                <a:sym typeface="Calibri"/>
              </a:defRPr>
            </a:lvl7pPr>
            <a:lvl8pPr indent="3200400">
              <a:defRPr>
                <a:solidFill>
                  <a:srgbClr val="2F2B20"/>
                </a:solidFill>
                <a:latin typeface="Calibri"/>
                <a:ea typeface="Calibri"/>
                <a:cs typeface="Calibri"/>
                <a:sym typeface="Calibri"/>
              </a:defRPr>
            </a:lvl8pPr>
            <a:lvl9pPr indent="3657600">
              <a:defRPr>
                <a:solidFill>
                  <a:srgbClr val="2F2B20"/>
                </a:solidFill>
                <a:latin typeface="Calibri"/>
                <a:ea typeface="Calibri"/>
                <a:cs typeface="Calibri"/>
                <a:sym typeface="Calibri"/>
              </a:defRPr>
            </a:lvl9pPr>
          </a:lstStyle>
          <a:p>
            <a:pPr lvl="0">
              <a:defRPr>
                <a:solidFill>
                  <a:srgbClr val="000000"/>
                </a:solidFill>
              </a:defRPr>
            </a:pPr>
            <a:fld id="{86CB4B4D-7CA3-9044-876B-883B54F8677D}" type="slidenum">
              <a:rPr lang="tr-TR" smtClean="0"/>
              <a:pPr/>
              <a:t>23</a:t>
            </a:fld>
            <a:endParaRPr>
              <a:solidFill>
                <a:srgbClr val="FFFFFF"/>
              </a:solidFill>
            </a:endParaRPr>
          </a:p>
        </p:txBody>
      </p:sp>
      <p:sp>
        <p:nvSpPr>
          <p:cNvPr id="133" name="Shape 133"/>
          <p:cNvSpPr/>
          <p:nvPr/>
        </p:nvSpPr>
        <p:spPr>
          <a:xfrm>
            <a:off x="2095472" y="647292"/>
            <a:ext cx="7620001" cy="27699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defRPr sz="4400" spc="-100">
                <a:solidFill>
                  <a:srgbClr val="675E47"/>
                </a:solidFill>
                <a:latin typeface="Cambria"/>
                <a:ea typeface="Cambria"/>
                <a:cs typeface="Cambria"/>
                <a:sym typeface="Cambria"/>
              </a:defRPr>
            </a:lvl1pPr>
          </a:lstStyle>
          <a:p>
            <a:pPr lvl="0">
              <a:defRPr sz="1800" spc="0">
                <a:solidFill>
                  <a:srgbClr val="000000"/>
                </a:solidFill>
              </a:defRPr>
            </a:pPr>
            <a:r>
              <a:t>1.2 İKTİSADİ BÜYÜMENİN DİĞER KAYNAKLARI</a:t>
            </a:r>
          </a:p>
        </p:txBody>
      </p:sp>
      <p:sp>
        <p:nvSpPr>
          <p:cNvPr id="134" name="Shape 134"/>
          <p:cNvSpPr>
            <a:spLocks noGrp="1"/>
          </p:cNvSpPr>
          <p:nvPr>
            <p:ph type="title"/>
          </p:nvPr>
        </p:nvSpPr>
        <p:spPr>
          <a:xfrm>
            <a:off x="1990696" y="1142985"/>
            <a:ext cx="7620001" cy="1143001"/>
          </a:xfrm>
          <a:prstGeom prst="rect">
            <a:avLst/>
          </a:prstGeom>
        </p:spPr>
        <p:txBody>
          <a:bodyPr vert="horz" lIns="0" tIns="0" rIns="0" bIns="0" rtlCol="0" anchor="t">
            <a:normAutofit/>
          </a:bodyPr>
          <a:lstStyle>
            <a:lvl1pPr>
              <a:defRPr sz="2400"/>
            </a:lvl1pPr>
          </a:lstStyle>
          <a:p>
            <a:pPr lvl="0">
              <a:defRPr sz="1800" spc="0">
                <a:solidFill>
                  <a:srgbClr val="000000"/>
                </a:solidFill>
              </a:defRPr>
            </a:pPr>
            <a:r>
              <a:rPr spc="-100">
                <a:solidFill>
                  <a:srgbClr val="675E47"/>
                </a:solidFill>
              </a:rPr>
              <a:t>BEŞERİ SERMAYE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body" idx="1"/>
          </p:nvPr>
        </p:nvSpPr>
        <p:spPr>
          <a:xfrm>
            <a:off x="1981200" y="1803400"/>
            <a:ext cx="7620000" cy="4800600"/>
          </a:xfrm>
          <a:prstGeom prst="rect">
            <a:avLst/>
          </a:prstGeom>
        </p:spPr>
        <p:txBody>
          <a:bodyPr/>
          <a:lstStyle/>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Her düzeyde eğitim fırsatlarının genişletilmesi ve işgücünün artan bilgi ve yeteneklerle donatılması, bireylerin üretkenliğini arttıran ve ekonomik büyümeyi sağlayan unsurlar olarak nitelendirilmektedir.</a:t>
            </a: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Toplumda hastalıkların sıklıkla görülmesi, yetersiz beslenme çalışan kişilerin verimliliklerini büyük ölçüde zayıflatan unsurlardandır.</a:t>
            </a:r>
          </a:p>
        </p:txBody>
      </p:sp>
      <p:sp>
        <p:nvSpPr>
          <p:cNvPr id="137" name="Shape 137"/>
          <p:cNvSpPr>
            <a:spLocks noGrp="1"/>
          </p:cNvSpPr>
          <p:nvPr>
            <p:ph type="sldNum" sz="quarter" idx="2"/>
          </p:nvPr>
        </p:nvSpPr>
        <p:spPr>
          <a:xfrm>
            <a:off x="8531787" y="5697854"/>
            <a:ext cx="548641" cy="298451"/>
          </a:xfrm>
          <a:prstGeom prst="rect">
            <a:avLst/>
          </a:prstGeom>
          <a:ln w="19050">
            <a:solidFill>
              <a:srgbClr val="FFFFFF"/>
            </a:solidFill>
          </a:ln>
          <a:extLst>
            <a:ext uri="{C572A759-6A51-4108-AA02-DFA0A04FC94B}">
              <ma14:wrappingTextBoxFlag xmlns="" xmlns:ma14="http://schemas.microsoft.com/office/mac/drawingml/2011/main" val="1"/>
            </a:ext>
          </a:extLst>
        </p:spPr>
        <p:txBody>
          <a:bodyPr lIns="0" tIns="0" rIns="0" bIns="0" anchor="ctr">
            <a:spAutoFit/>
          </a:bodyPr>
          <a:lstStyle>
            <a:lvl1pPr algn="ctr">
              <a:defRPr>
                <a:solidFill>
                  <a:srgbClr val="FFFFFF"/>
                </a:solidFill>
                <a:latin typeface="Calibri"/>
                <a:ea typeface="Calibri"/>
                <a:cs typeface="Calibri"/>
                <a:sym typeface="Calibri"/>
              </a:defRPr>
            </a:lvl1pPr>
            <a:lvl2pPr indent="457200">
              <a:defRPr>
                <a:solidFill>
                  <a:srgbClr val="2F2B20"/>
                </a:solidFill>
                <a:latin typeface="Calibri"/>
                <a:ea typeface="Calibri"/>
                <a:cs typeface="Calibri"/>
                <a:sym typeface="Calibri"/>
              </a:defRPr>
            </a:lvl2pPr>
            <a:lvl3pPr indent="914400">
              <a:defRPr>
                <a:solidFill>
                  <a:srgbClr val="2F2B20"/>
                </a:solidFill>
                <a:latin typeface="Calibri"/>
                <a:ea typeface="Calibri"/>
                <a:cs typeface="Calibri"/>
                <a:sym typeface="Calibri"/>
              </a:defRPr>
            </a:lvl3pPr>
            <a:lvl4pPr indent="1371600">
              <a:defRPr>
                <a:solidFill>
                  <a:srgbClr val="2F2B20"/>
                </a:solidFill>
                <a:latin typeface="Calibri"/>
                <a:ea typeface="Calibri"/>
                <a:cs typeface="Calibri"/>
                <a:sym typeface="Calibri"/>
              </a:defRPr>
            </a:lvl4pPr>
            <a:lvl5pPr indent="1828800">
              <a:defRPr>
                <a:solidFill>
                  <a:srgbClr val="2F2B20"/>
                </a:solidFill>
                <a:latin typeface="Calibri"/>
                <a:ea typeface="Calibri"/>
                <a:cs typeface="Calibri"/>
                <a:sym typeface="Calibri"/>
              </a:defRPr>
            </a:lvl5pPr>
            <a:lvl6pPr indent="2286000">
              <a:defRPr>
                <a:solidFill>
                  <a:srgbClr val="2F2B20"/>
                </a:solidFill>
                <a:latin typeface="Calibri"/>
                <a:ea typeface="Calibri"/>
                <a:cs typeface="Calibri"/>
                <a:sym typeface="Calibri"/>
              </a:defRPr>
            </a:lvl6pPr>
            <a:lvl7pPr indent="2743200">
              <a:defRPr>
                <a:solidFill>
                  <a:srgbClr val="2F2B20"/>
                </a:solidFill>
                <a:latin typeface="Calibri"/>
                <a:ea typeface="Calibri"/>
                <a:cs typeface="Calibri"/>
                <a:sym typeface="Calibri"/>
              </a:defRPr>
            </a:lvl7pPr>
            <a:lvl8pPr indent="3200400">
              <a:defRPr>
                <a:solidFill>
                  <a:srgbClr val="2F2B20"/>
                </a:solidFill>
                <a:latin typeface="Calibri"/>
                <a:ea typeface="Calibri"/>
                <a:cs typeface="Calibri"/>
                <a:sym typeface="Calibri"/>
              </a:defRPr>
            </a:lvl8pPr>
            <a:lvl9pPr indent="3657600">
              <a:defRPr>
                <a:solidFill>
                  <a:srgbClr val="2F2B20"/>
                </a:solidFill>
                <a:latin typeface="Calibri"/>
                <a:ea typeface="Calibri"/>
                <a:cs typeface="Calibri"/>
                <a:sym typeface="Calibri"/>
              </a:defRPr>
            </a:lvl9pPr>
          </a:lstStyle>
          <a:p>
            <a:pPr lvl="0">
              <a:defRPr>
                <a:solidFill>
                  <a:srgbClr val="000000"/>
                </a:solidFill>
              </a:defRPr>
            </a:pPr>
            <a:fld id="{86CB4B4D-7CA3-9044-876B-883B54F8677D}" type="slidenum">
              <a:rPr lang="tr-TR" smtClean="0"/>
              <a:pPr/>
              <a:t>24</a:t>
            </a:fld>
            <a:endParaRPr>
              <a:solidFill>
                <a:srgbClr val="FFFFFF"/>
              </a:solidFill>
            </a:endParaRPr>
          </a:p>
        </p:txBody>
      </p:sp>
      <p:sp>
        <p:nvSpPr>
          <p:cNvPr id="138" name="Shape 138"/>
          <p:cNvSpPr/>
          <p:nvPr/>
        </p:nvSpPr>
        <p:spPr>
          <a:xfrm>
            <a:off x="2095472" y="647292"/>
            <a:ext cx="7620001" cy="27699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defRPr sz="4400" spc="-100">
                <a:solidFill>
                  <a:srgbClr val="675E47"/>
                </a:solidFill>
                <a:latin typeface="Cambria"/>
                <a:ea typeface="Cambria"/>
                <a:cs typeface="Cambria"/>
                <a:sym typeface="Cambria"/>
              </a:defRPr>
            </a:lvl1pPr>
          </a:lstStyle>
          <a:p>
            <a:pPr lvl="0">
              <a:defRPr sz="1800" spc="0">
                <a:solidFill>
                  <a:srgbClr val="000000"/>
                </a:solidFill>
              </a:defRPr>
            </a:pPr>
            <a:r>
              <a:rPr dirty="0"/>
              <a:t>1.2 İKTİSADİ BÜYÜMENİN DİĞER KAYNAKLARI</a:t>
            </a:r>
          </a:p>
        </p:txBody>
      </p:sp>
      <p:sp>
        <p:nvSpPr>
          <p:cNvPr id="139" name="Shape 139"/>
          <p:cNvSpPr>
            <a:spLocks noGrp="1"/>
          </p:cNvSpPr>
          <p:nvPr>
            <p:ph type="title"/>
          </p:nvPr>
        </p:nvSpPr>
        <p:spPr>
          <a:xfrm>
            <a:off x="1990696" y="1142985"/>
            <a:ext cx="7620001" cy="1143001"/>
          </a:xfrm>
          <a:prstGeom prst="rect">
            <a:avLst/>
          </a:prstGeom>
        </p:spPr>
        <p:txBody>
          <a:bodyPr vert="horz" lIns="0" tIns="0" rIns="0" bIns="0" rtlCol="0" anchor="t">
            <a:normAutofit/>
          </a:bodyPr>
          <a:lstStyle>
            <a:lvl1pPr>
              <a:defRPr sz="2400"/>
            </a:lvl1pPr>
          </a:lstStyle>
          <a:p>
            <a:pPr lvl="0">
              <a:defRPr sz="1800" spc="0">
                <a:solidFill>
                  <a:srgbClr val="000000"/>
                </a:solidFill>
              </a:defRPr>
            </a:pPr>
            <a:r>
              <a:rPr spc="-100">
                <a:solidFill>
                  <a:srgbClr val="675E47"/>
                </a:solidFill>
              </a:rPr>
              <a:t>BEŞERİ SERMAYE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body" idx="1"/>
          </p:nvPr>
        </p:nvSpPr>
        <p:spPr>
          <a:xfrm>
            <a:off x="1981200" y="1803400"/>
            <a:ext cx="7620000" cy="4800600"/>
          </a:xfrm>
          <a:prstGeom prst="rect">
            <a:avLst/>
          </a:prstGeom>
        </p:spPr>
        <p:txBody>
          <a:bodyPr/>
          <a:lstStyle/>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Kurum, bireyler veya insan toplululukları arasındaki davranışsal ilişkileri düzenleyen kurallar dizisi olarak tanımlanmaktadır.</a:t>
            </a: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Bir ülkenin kültürü, sosyal ve dini davranışları, özel ve kamusal gelenekleri, siyasal ortamı, ulusal ve uluslararası gelenekleri ve bunlar arasında yürütülen ilişkiler ağı ise bir ülkenin kurumsal yapısını oluşturmaktadır.</a:t>
            </a:r>
          </a:p>
        </p:txBody>
      </p:sp>
      <p:sp>
        <p:nvSpPr>
          <p:cNvPr id="142" name="Shape 142"/>
          <p:cNvSpPr>
            <a:spLocks noGrp="1"/>
          </p:cNvSpPr>
          <p:nvPr>
            <p:ph type="sldNum" sz="quarter" idx="2"/>
          </p:nvPr>
        </p:nvSpPr>
        <p:spPr>
          <a:xfrm>
            <a:off x="8531787" y="5697854"/>
            <a:ext cx="548641" cy="298451"/>
          </a:xfrm>
          <a:prstGeom prst="rect">
            <a:avLst/>
          </a:prstGeom>
          <a:ln w="19050">
            <a:solidFill>
              <a:srgbClr val="FFFFFF"/>
            </a:solidFill>
          </a:ln>
          <a:extLst>
            <a:ext uri="{C572A759-6A51-4108-AA02-DFA0A04FC94B}">
              <ma14:wrappingTextBoxFlag xmlns="" xmlns:ma14="http://schemas.microsoft.com/office/mac/drawingml/2011/main" val="1"/>
            </a:ext>
          </a:extLst>
        </p:spPr>
        <p:txBody>
          <a:bodyPr lIns="0" tIns="0" rIns="0" bIns="0" anchor="ctr">
            <a:spAutoFit/>
          </a:bodyPr>
          <a:lstStyle>
            <a:lvl1pPr algn="ctr">
              <a:defRPr>
                <a:solidFill>
                  <a:srgbClr val="FFFFFF"/>
                </a:solidFill>
                <a:latin typeface="Calibri"/>
                <a:ea typeface="Calibri"/>
                <a:cs typeface="Calibri"/>
                <a:sym typeface="Calibri"/>
              </a:defRPr>
            </a:lvl1pPr>
            <a:lvl2pPr indent="457200">
              <a:defRPr>
                <a:solidFill>
                  <a:srgbClr val="2F2B20"/>
                </a:solidFill>
                <a:latin typeface="Calibri"/>
                <a:ea typeface="Calibri"/>
                <a:cs typeface="Calibri"/>
                <a:sym typeface="Calibri"/>
              </a:defRPr>
            </a:lvl2pPr>
            <a:lvl3pPr indent="914400">
              <a:defRPr>
                <a:solidFill>
                  <a:srgbClr val="2F2B20"/>
                </a:solidFill>
                <a:latin typeface="Calibri"/>
                <a:ea typeface="Calibri"/>
                <a:cs typeface="Calibri"/>
                <a:sym typeface="Calibri"/>
              </a:defRPr>
            </a:lvl3pPr>
            <a:lvl4pPr indent="1371600">
              <a:defRPr>
                <a:solidFill>
                  <a:srgbClr val="2F2B20"/>
                </a:solidFill>
                <a:latin typeface="Calibri"/>
                <a:ea typeface="Calibri"/>
                <a:cs typeface="Calibri"/>
                <a:sym typeface="Calibri"/>
              </a:defRPr>
            </a:lvl4pPr>
            <a:lvl5pPr indent="1828800">
              <a:defRPr>
                <a:solidFill>
                  <a:srgbClr val="2F2B20"/>
                </a:solidFill>
                <a:latin typeface="Calibri"/>
                <a:ea typeface="Calibri"/>
                <a:cs typeface="Calibri"/>
                <a:sym typeface="Calibri"/>
              </a:defRPr>
            </a:lvl5pPr>
            <a:lvl6pPr indent="2286000">
              <a:defRPr>
                <a:solidFill>
                  <a:srgbClr val="2F2B20"/>
                </a:solidFill>
                <a:latin typeface="Calibri"/>
                <a:ea typeface="Calibri"/>
                <a:cs typeface="Calibri"/>
                <a:sym typeface="Calibri"/>
              </a:defRPr>
            </a:lvl6pPr>
            <a:lvl7pPr indent="2743200">
              <a:defRPr>
                <a:solidFill>
                  <a:srgbClr val="2F2B20"/>
                </a:solidFill>
                <a:latin typeface="Calibri"/>
                <a:ea typeface="Calibri"/>
                <a:cs typeface="Calibri"/>
                <a:sym typeface="Calibri"/>
              </a:defRPr>
            </a:lvl7pPr>
            <a:lvl8pPr indent="3200400">
              <a:defRPr>
                <a:solidFill>
                  <a:srgbClr val="2F2B20"/>
                </a:solidFill>
                <a:latin typeface="Calibri"/>
                <a:ea typeface="Calibri"/>
                <a:cs typeface="Calibri"/>
                <a:sym typeface="Calibri"/>
              </a:defRPr>
            </a:lvl8pPr>
            <a:lvl9pPr indent="3657600">
              <a:defRPr>
                <a:solidFill>
                  <a:srgbClr val="2F2B20"/>
                </a:solidFill>
                <a:latin typeface="Calibri"/>
                <a:ea typeface="Calibri"/>
                <a:cs typeface="Calibri"/>
                <a:sym typeface="Calibri"/>
              </a:defRPr>
            </a:lvl9pPr>
          </a:lstStyle>
          <a:p>
            <a:pPr lvl="0">
              <a:defRPr>
                <a:solidFill>
                  <a:srgbClr val="000000"/>
                </a:solidFill>
              </a:defRPr>
            </a:pPr>
            <a:fld id="{86CB4B4D-7CA3-9044-876B-883B54F8677D}" type="slidenum">
              <a:rPr lang="tr-TR" smtClean="0"/>
              <a:pPr/>
              <a:t>25</a:t>
            </a:fld>
            <a:endParaRPr>
              <a:solidFill>
                <a:srgbClr val="FFFFFF"/>
              </a:solidFill>
            </a:endParaRPr>
          </a:p>
        </p:txBody>
      </p:sp>
      <p:sp>
        <p:nvSpPr>
          <p:cNvPr id="143" name="Shape 143"/>
          <p:cNvSpPr/>
          <p:nvPr/>
        </p:nvSpPr>
        <p:spPr>
          <a:xfrm>
            <a:off x="2095472" y="647292"/>
            <a:ext cx="7620001" cy="27699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defRPr sz="4400" spc="-100">
                <a:solidFill>
                  <a:srgbClr val="675E47"/>
                </a:solidFill>
                <a:latin typeface="Cambria"/>
                <a:ea typeface="Cambria"/>
                <a:cs typeface="Cambria"/>
                <a:sym typeface="Cambria"/>
              </a:defRPr>
            </a:lvl1pPr>
          </a:lstStyle>
          <a:p>
            <a:pPr lvl="0">
              <a:defRPr sz="1800" spc="0">
                <a:solidFill>
                  <a:srgbClr val="000000"/>
                </a:solidFill>
              </a:defRPr>
            </a:pPr>
            <a:r>
              <a:t>1.2 İKTİSADİ BÜYÜMENİN DİĞER KAYNAKLARI</a:t>
            </a:r>
          </a:p>
        </p:txBody>
      </p:sp>
      <p:sp>
        <p:nvSpPr>
          <p:cNvPr id="144" name="Shape 144"/>
          <p:cNvSpPr>
            <a:spLocks noGrp="1"/>
          </p:cNvSpPr>
          <p:nvPr>
            <p:ph type="title"/>
          </p:nvPr>
        </p:nvSpPr>
        <p:spPr>
          <a:xfrm>
            <a:off x="1990696" y="1142985"/>
            <a:ext cx="7620001" cy="1143001"/>
          </a:xfrm>
          <a:prstGeom prst="rect">
            <a:avLst/>
          </a:prstGeom>
        </p:spPr>
        <p:txBody>
          <a:bodyPr vert="horz" lIns="0" tIns="0" rIns="0" bIns="0" rtlCol="0" anchor="t">
            <a:normAutofit/>
          </a:bodyPr>
          <a:lstStyle>
            <a:lvl1pPr>
              <a:defRPr sz="2400"/>
            </a:lvl1pPr>
          </a:lstStyle>
          <a:p>
            <a:pPr lvl="0">
              <a:defRPr sz="1800" spc="0">
                <a:solidFill>
                  <a:srgbClr val="000000"/>
                </a:solidFill>
              </a:defRPr>
            </a:pPr>
            <a:r>
              <a:rPr spc="-100">
                <a:solidFill>
                  <a:srgbClr val="675E47"/>
                </a:solidFill>
              </a:rPr>
              <a:t>KURUMSAL YAPI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body" idx="1"/>
          </p:nvPr>
        </p:nvSpPr>
        <p:spPr>
          <a:xfrm>
            <a:off x="1981200" y="1803400"/>
            <a:ext cx="7620000" cy="4800600"/>
          </a:xfrm>
          <a:prstGeom prst="rect">
            <a:avLst/>
          </a:prstGeom>
        </p:spPr>
        <p:txBody>
          <a:bodyPr/>
          <a:lstStyle/>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Ülkeden ülkeye farklılık gösterebilen kurumsal yapı ülkedeki kaynakların kullanımını da etkilemektedir. </a:t>
            </a:r>
          </a:p>
          <a:p>
            <a:pPr marL="0" indent="114300" algn="just">
              <a:buSzTx/>
              <a:buNone/>
              <a:defRPr sz="1800">
                <a:solidFill>
                  <a:srgbClr val="000000"/>
                </a:solidFill>
              </a:defRPr>
            </a:pPr>
            <a:endParaRPr sz="2400">
              <a:solidFill>
                <a:srgbClr val="2F2B20"/>
              </a:solidFill>
            </a:endParaRPr>
          </a:p>
          <a:p>
            <a:pPr marL="0" indent="114300" algn="just">
              <a:buSzTx/>
              <a:buNone/>
              <a:defRPr sz="1800">
                <a:solidFill>
                  <a:srgbClr val="000000"/>
                </a:solidFill>
              </a:defRPr>
            </a:pPr>
            <a:r>
              <a:rPr sz="2400">
                <a:solidFill>
                  <a:srgbClr val="2F2B20"/>
                </a:solidFill>
              </a:rPr>
              <a:t>Kurumsal yapısı itibariyle iyi bir noktaya gelmiş gelişmiş ülkeler, kurumsal yapısı kötü olanlara göre daha hızlı bir ekonomik büyüme performansı gösterirler.</a:t>
            </a:r>
          </a:p>
        </p:txBody>
      </p:sp>
      <p:sp>
        <p:nvSpPr>
          <p:cNvPr id="147" name="Shape 147"/>
          <p:cNvSpPr>
            <a:spLocks noGrp="1"/>
          </p:cNvSpPr>
          <p:nvPr>
            <p:ph type="sldNum" sz="quarter" idx="2"/>
          </p:nvPr>
        </p:nvSpPr>
        <p:spPr>
          <a:xfrm>
            <a:off x="8531787" y="5697854"/>
            <a:ext cx="548641" cy="298451"/>
          </a:xfrm>
          <a:prstGeom prst="rect">
            <a:avLst/>
          </a:prstGeom>
          <a:ln w="19050">
            <a:solidFill>
              <a:srgbClr val="FFFFFF"/>
            </a:solidFill>
          </a:ln>
          <a:extLst>
            <a:ext uri="{C572A759-6A51-4108-AA02-DFA0A04FC94B}">
              <ma14:wrappingTextBoxFlag xmlns="" xmlns:ma14="http://schemas.microsoft.com/office/mac/drawingml/2011/main" val="1"/>
            </a:ext>
          </a:extLst>
        </p:spPr>
        <p:txBody>
          <a:bodyPr lIns="0" tIns="0" rIns="0" bIns="0" anchor="ctr">
            <a:spAutoFit/>
          </a:bodyPr>
          <a:lstStyle>
            <a:lvl1pPr algn="ctr">
              <a:defRPr>
                <a:solidFill>
                  <a:srgbClr val="FFFFFF"/>
                </a:solidFill>
                <a:latin typeface="Calibri"/>
                <a:ea typeface="Calibri"/>
                <a:cs typeface="Calibri"/>
                <a:sym typeface="Calibri"/>
              </a:defRPr>
            </a:lvl1pPr>
            <a:lvl2pPr indent="457200">
              <a:defRPr>
                <a:solidFill>
                  <a:srgbClr val="2F2B20"/>
                </a:solidFill>
                <a:latin typeface="Calibri"/>
                <a:ea typeface="Calibri"/>
                <a:cs typeface="Calibri"/>
                <a:sym typeface="Calibri"/>
              </a:defRPr>
            </a:lvl2pPr>
            <a:lvl3pPr indent="914400">
              <a:defRPr>
                <a:solidFill>
                  <a:srgbClr val="2F2B20"/>
                </a:solidFill>
                <a:latin typeface="Calibri"/>
                <a:ea typeface="Calibri"/>
                <a:cs typeface="Calibri"/>
                <a:sym typeface="Calibri"/>
              </a:defRPr>
            </a:lvl3pPr>
            <a:lvl4pPr indent="1371600">
              <a:defRPr>
                <a:solidFill>
                  <a:srgbClr val="2F2B20"/>
                </a:solidFill>
                <a:latin typeface="Calibri"/>
                <a:ea typeface="Calibri"/>
                <a:cs typeface="Calibri"/>
                <a:sym typeface="Calibri"/>
              </a:defRPr>
            </a:lvl4pPr>
            <a:lvl5pPr indent="1828800">
              <a:defRPr>
                <a:solidFill>
                  <a:srgbClr val="2F2B20"/>
                </a:solidFill>
                <a:latin typeface="Calibri"/>
                <a:ea typeface="Calibri"/>
                <a:cs typeface="Calibri"/>
                <a:sym typeface="Calibri"/>
              </a:defRPr>
            </a:lvl5pPr>
            <a:lvl6pPr indent="2286000">
              <a:defRPr>
                <a:solidFill>
                  <a:srgbClr val="2F2B20"/>
                </a:solidFill>
                <a:latin typeface="Calibri"/>
                <a:ea typeface="Calibri"/>
                <a:cs typeface="Calibri"/>
                <a:sym typeface="Calibri"/>
              </a:defRPr>
            </a:lvl6pPr>
            <a:lvl7pPr indent="2743200">
              <a:defRPr>
                <a:solidFill>
                  <a:srgbClr val="2F2B20"/>
                </a:solidFill>
                <a:latin typeface="Calibri"/>
                <a:ea typeface="Calibri"/>
                <a:cs typeface="Calibri"/>
                <a:sym typeface="Calibri"/>
              </a:defRPr>
            </a:lvl7pPr>
            <a:lvl8pPr indent="3200400">
              <a:defRPr>
                <a:solidFill>
                  <a:srgbClr val="2F2B20"/>
                </a:solidFill>
                <a:latin typeface="Calibri"/>
                <a:ea typeface="Calibri"/>
                <a:cs typeface="Calibri"/>
                <a:sym typeface="Calibri"/>
              </a:defRPr>
            </a:lvl8pPr>
            <a:lvl9pPr indent="3657600">
              <a:defRPr>
                <a:solidFill>
                  <a:srgbClr val="2F2B20"/>
                </a:solidFill>
                <a:latin typeface="Calibri"/>
                <a:ea typeface="Calibri"/>
                <a:cs typeface="Calibri"/>
                <a:sym typeface="Calibri"/>
              </a:defRPr>
            </a:lvl9pPr>
          </a:lstStyle>
          <a:p>
            <a:pPr lvl="0">
              <a:defRPr>
                <a:solidFill>
                  <a:srgbClr val="000000"/>
                </a:solidFill>
              </a:defRPr>
            </a:pPr>
            <a:fld id="{86CB4B4D-7CA3-9044-876B-883B54F8677D}" type="slidenum">
              <a:rPr lang="tr-TR" smtClean="0"/>
              <a:pPr/>
              <a:t>26</a:t>
            </a:fld>
            <a:endParaRPr>
              <a:solidFill>
                <a:srgbClr val="FFFFFF"/>
              </a:solidFill>
            </a:endParaRPr>
          </a:p>
        </p:txBody>
      </p:sp>
      <p:sp>
        <p:nvSpPr>
          <p:cNvPr id="148" name="Shape 148"/>
          <p:cNvSpPr/>
          <p:nvPr/>
        </p:nvSpPr>
        <p:spPr>
          <a:xfrm>
            <a:off x="2095472" y="647292"/>
            <a:ext cx="7620001" cy="27699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defRPr sz="4400" spc="-100">
                <a:solidFill>
                  <a:srgbClr val="675E47"/>
                </a:solidFill>
                <a:latin typeface="Cambria"/>
                <a:ea typeface="Cambria"/>
                <a:cs typeface="Cambria"/>
                <a:sym typeface="Cambria"/>
              </a:defRPr>
            </a:lvl1pPr>
          </a:lstStyle>
          <a:p>
            <a:pPr lvl="0">
              <a:defRPr sz="1800" spc="0">
                <a:solidFill>
                  <a:srgbClr val="000000"/>
                </a:solidFill>
              </a:defRPr>
            </a:pPr>
            <a:r>
              <a:t>1.2 İKTİSADİ BÜYÜMENİN DİĞER KAYNAKLARI</a:t>
            </a:r>
          </a:p>
        </p:txBody>
      </p:sp>
      <p:sp>
        <p:nvSpPr>
          <p:cNvPr id="149" name="Shape 149"/>
          <p:cNvSpPr>
            <a:spLocks noGrp="1"/>
          </p:cNvSpPr>
          <p:nvPr>
            <p:ph type="title"/>
          </p:nvPr>
        </p:nvSpPr>
        <p:spPr>
          <a:xfrm>
            <a:off x="1990696" y="1142985"/>
            <a:ext cx="7620001" cy="1143001"/>
          </a:xfrm>
          <a:prstGeom prst="rect">
            <a:avLst/>
          </a:prstGeom>
        </p:spPr>
        <p:txBody>
          <a:bodyPr vert="horz" lIns="0" tIns="0" rIns="0" bIns="0" rtlCol="0" anchor="t">
            <a:normAutofit/>
          </a:bodyPr>
          <a:lstStyle>
            <a:lvl1pPr>
              <a:defRPr sz="2400"/>
            </a:lvl1pPr>
          </a:lstStyle>
          <a:p>
            <a:pPr lvl="0">
              <a:defRPr sz="1800" spc="0">
                <a:solidFill>
                  <a:srgbClr val="000000"/>
                </a:solidFill>
              </a:defRPr>
            </a:pPr>
            <a:r>
              <a:rPr spc="-100">
                <a:solidFill>
                  <a:srgbClr val="675E47"/>
                </a:solidFill>
              </a:rPr>
              <a:t>KURUMSAL YAPI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9CC7EC-B3DC-49B0-BA9B-4137E7767709}"/>
              </a:ext>
            </a:extLst>
          </p:cNvPr>
          <p:cNvSpPr>
            <a:spLocks noGrp="1"/>
          </p:cNvSpPr>
          <p:nvPr>
            <p:ph type="title"/>
          </p:nvPr>
        </p:nvSpPr>
        <p:spPr>
          <a:xfrm>
            <a:off x="677334" y="609600"/>
            <a:ext cx="3843375" cy="5175624"/>
          </a:xfrm>
        </p:spPr>
        <p:txBody>
          <a:bodyPr anchor="ctr">
            <a:normAutofit/>
          </a:bodyPr>
          <a:lstStyle/>
          <a:p>
            <a:r>
              <a:rPr lang="tr-TR">
                <a:solidFill>
                  <a:schemeClr val="tx1">
                    <a:lumMod val="85000"/>
                    <a:lumOff val="15000"/>
                  </a:schemeClr>
                </a:solidFill>
              </a:rPr>
              <a:t>KALKINMA</a:t>
            </a:r>
          </a:p>
        </p:txBody>
      </p:sp>
      <p:sp>
        <p:nvSpPr>
          <p:cNvPr id="3" name="İçerik Yer Tutucusu 2">
            <a:extLst>
              <a:ext uri="{FF2B5EF4-FFF2-40B4-BE49-F238E27FC236}">
                <a16:creationId xmlns:a16="http://schemas.microsoft.com/office/drawing/2014/main" id="{E6C27901-2797-4AD3-96CA-E3C9CD596B3D}"/>
              </a:ext>
            </a:extLst>
          </p:cNvPr>
          <p:cNvSpPr>
            <a:spLocks noGrp="1"/>
          </p:cNvSpPr>
          <p:nvPr>
            <p:ph idx="1"/>
          </p:nvPr>
        </p:nvSpPr>
        <p:spPr>
          <a:xfrm>
            <a:off x="6116084" y="609601"/>
            <a:ext cx="5511296" cy="5175624"/>
          </a:xfrm>
        </p:spPr>
        <p:txBody>
          <a:bodyPr anchor="ctr">
            <a:noAutofit/>
          </a:bodyPr>
          <a:lstStyle/>
          <a:p>
            <a:pPr algn="just">
              <a:lnSpc>
                <a:spcPct val="150000"/>
              </a:lnSpc>
            </a:pPr>
            <a:r>
              <a:rPr lang="tr-TR" sz="2200" dirty="0">
                <a:solidFill>
                  <a:srgbClr val="FFFFFF"/>
                </a:solidFill>
                <a:effectLst/>
                <a:latin typeface="Times New Roman" panose="02020603050405020304" pitchFamily="18" charset="0"/>
                <a:ea typeface="Calibri" panose="020F0502020204030204" pitchFamily="34" charset="0"/>
              </a:rPr>
              <a:t>Ekonomik kalkınma ülkelerin gelişmişlik seviyeleri ile ilgili bir kavramdır. Ekonomik kalkınma, ülkelerin ekonomik büyümesinin yanında sosyal, siyasal ve kültürel gibi birçok yönden gelişmesini ifade eder. 2. Dünya Savaşı sonrası ülkeler açısından önem kazanan ekonomik kalkınma kavramı daha çok gelişmekte olan ülkeleri ilgilendiren bir süreçtir. Ülkelerin kalkınmışlık düzeyi; vatandaşların yaşam koşulları ve refah seviyelerini etkilemektedir. </a:t>
            </a:r>
            <a:endParaRPr lang="tr-TR" sz="2200" dirty="0">
              <a:solidFill>
                <a:srgbClr val="FFFFFF"/>
              </a:solidFill>
            </a:endParaRPr>
          </a:p>
        </p:txBody>
      </p:sp>
    </p:spTree>
    <p:extLst>
      <p:ext uri="{BB962C8B-B14F-4D97-AF65-F5344CB8AC3E}">
        <p14:creationId xmlns:p14="http://schemas.microsoft.com/office/powerpoint/2010/main" val="1344368046"/>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İçerik Yer Tutucusu 2">
            <a:extLst>
              <a:ext uri="{FF2B5EF4-FFF2-40B4-BE49-F238E27FC236}">
                <a16:creationId xmlns:a16="http://schemas.microsoft.com/office/drawing/2014/main" id="{9C10BA29-8495-4A74-88C9-B011EBE18E7B}"/>
              </a:ext>
            </a:extLst>
          </p:cNvPr>
          <p:cNvGraphicFramePr>
            <a:graphicFrameLocks noGrp="1"/>
          </p:cNvGraphicFramePr>
          <p:nvPr>
            <p:ph idx="1"/>
            <p:extLst>
              <p:ext uri="{D42A27DB-BD31-4B8C-83A1-F6EECF244321}">
                <p14:modId xmlns:p14="http://schemas.microsoft.com/office/powerpoint/2010/main" val="326475537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2373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Alt Başlık">
            <a:extLst>
              <a:ext uri="{FF2B5EF4-FFF2-40B4-BE49-F238E27FC236}">
                <a16:creationId xmlns:a16="http://schemas.microsoft.com/office/drawing/2014/main" id="{41A718B4-54B5-425A-A9C5-7966290B93BC}"/>
              </a:ext>
            </a:extLst>
          </p:cNvPr>
          <p:cNvSpPr>
            <a:spLocks noGrp="1"/>
          </p:cNvSpPr>
          <p:nvPr>
            <p:ph type="subTitle" idx="1"/>
          </p:nvPr>
        </p:nvSpPr>
        <p:spPr>
          <a:xfrm>
            <a:off x="3815255" y="451945"/>
            <a:ext cx="6400799" cy="5496910"/>
          </a:xfrm>
        </p:spPr>
        <p:txBody>
          <a:bodyPr rtlCol="0">
            <a:normAutofit fontScale="92500" lnSpcReduction="10000"/>
          </a:bodyPr>
          <a:lstStyle/>
          <a:p>
            <a:pPr algn="just">
              <a:lnSpc>
                <a:spcPct val="150000"/>
              </a:lnSpc>
              <a:defRPr/>
            </a:pPr>
            <a:r>
              <a:rPr lang="tr-TR" sz="2000" b="1" dirty="0">
                <a:solidFill>
                  <a:srgbClr val="003300"/>
                </a:solidFill>
              </a:rPr>
              <a:t>Ekonomik kalkınma, büyüme ile birlikte          ortaya çıkan  yapısal değişimler sürecidir. </a:t>
            </a:r>
          </a:p>
          <a:p>
            <a:pPr algn="just">
              <a:lnSpc>
                <a:spcPct val="150000"/>
              </a:lnSpc>
              <a:defRPr/>
            </a:pPr>
            <a:endParaRPr lang="tr-TR" sz="2000" b="1" dirty="0">
              <a:solidFill>
                <a:srgbClr val="0000FF"/>
              </a:solidFill>
            </a:endParaRPr>
          </a:p>
          <a:p>
            <a:pPr algn="just">
              <a:lnSpc>
                <a:spcPct val="150000"/>
              </a:lnSpc>
              <a:defRPr/>
            </a:pPr>
            <a:r>
              <a:rPr lang="tr-TR" sz="2000" b="1" dirty="0">
                <a:solidFill>
                  <a:srgbClr val="CC6600"/>
                </a:solidFill>
              </a:rPr>
              <a:t>Ekonomik kalkınma, büyüme ile birlikte bir toplumda eğitim, sağlık ve beslenme olanaklarının yaygınlaştırılması ve iyileştirilmesi, mevcut üretim faktörlerinin miktarının yanı sıra kalitesinin artırılması, toplumun temel ihtiyaçlarla donatılması, bölgesel ve uluslararası gelişmişlik farklılıklarının giderilmesi, toplumsal ve bireysel kararlarda duygusallığın yerine akılcılığın ön planda tutulması ve </a:t>
            </a:r>
            <a:r>
              <a:rPr lang="tr-TR" sz="2000" b="1" dirty="0" err="1">
                <a:solidFill>
                  <a:srgbClr val="CC6600"/>
                </a:solidFill>
              </a:rPr>
              <a:t>sosyo</a:t>
            </a:r>
            <a:r>
              <a:rPr lang="tr-TR" sz="2000" b="1" dirty="0">
                <a:solidFill>
                  <a:srgbClr val="CC6600"/>
                </a:solidFill>
              </a:rPr>
              <a:t>-kültürel dokunun geliştirilmesi  sürecidir.</a:t>
            </a:r>
          </a:p>
          <a:p>
            <a:pPr algn="l">
              <a:defRPr/>
            </a:pPr>
            <a:endParaRPr lang="tr-TR" sz="1500" b="1" dirty="0">
              <a:solidFill>
                <a:srgbClr val="CC6600"/>
              </a:solidFill>
            </a:endParaRPr>
          </a:p>
          <a:p>
            <a:pPr algn="l">
              <a:defRPr/>
            </a:pPr>
            <a:endParaRPr lang="tr-TR" sz="1500" b="1" dirty="0">
              <a:solidFill>
                <a:srgbClr val="CC6600"/>
              </a:solidFill>
            </a:endParaRPr>
          </a:p>
          <a:p>
            <a:pPr>
              <a:defRPr/>
            </a:pPr>
            <a:endParaRPr lang="tr-TR" sz="1500" dirty="0"/>
          </a:p>
        </p:txBody>
      </p:sp>
      <p:pic>
        <p:nvPicPr>
          <p:cNvPr id="4099" name="Picture 2" descr="C:\Documents and Settings\Administrator\Desktop\Afrikada%20aclik.jpg">
            <a:extLst>
              <a:ext uri="{FF2B5EF4-FFF2-40B4-BE49-F238E27FC236}">
                <a16:creationId xmlns:a16="http://schemas.microsoft.com/office/drawing/2014/main" id="{2BE9EA4C-F6F1-4BF9-8597-498463B825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738" y="142793"/>
            <a:ext cx="2611821" cy="215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3843375" cy="5175624"/>
          </a:xfrm>
        </p:spPr>
        <p:txBody>
          <a:bodyPr anchor="ctr">
            <a:normAutofit/>
          </a:bodyPr>
          <a:lstStyle/>
          <a:p>
            <a:r>
              <a:rPr lang="tr-TR">
                <a:solidFill>
                  <a:schemeClr val="tx1">
                    <a:lumMod val="85000"/>
                    <a:lumOff val="15000"/>
                  </a:schemeClr>
                </a:solidFill>
              </a:rPr>
              <a:t>Sanayileşme</a:t>
            </a:r>
          </a:p>
        </p:txBody>
      </p:sp>
      <p:sp>
        <p:nvSpPr>
          <p:cNvPr id="3" name="İçerik Yer Tutucusu 2"/>
          <p:cNvSpPr>
            <a:spLocks noGrp="1"/>
          </p:cNvSpPr>
          <p:nvPr>
            <p:ph idx="1"/>
          </p:nvPr>
        </p:nvSpPr>
        <p:spPr>
          <a:xfrm>
            <a:off x="6116084" y="609601"/>
            <a:ext cx="5511296" cy="5175624"/>
          </a:xfrm>
        </p:spPr>
        <p:txBody>
          <a:bodyPr anchor="ctr">
            <a:normAutofit/>
          </a:bodyPr>
          <a:lstStyle/>
          <a:p>
            <a:r>
              <a:rPr lang="tr-TR">
                <a:solidFill>
                  <a:srgbClr val="FFFFFF"/>
                </a:solidFill>
              </a:rPr>
              <a:t>Sanayileşme, bir ülkenin sanayi üretimi, istihdam, üretim ölçeği, sermaye yoğunluğu ve teknoloji gibi ekonomik sistemini temel göstergelerinde zaman içinde meydana gelen olumlu değişimlerdir.</a:t>
            </a:r>
          </a:p>
        </p:txBody>
      </p:sp>
    </p:spTree>
    <p:extLst>
      <p:ext uri="{BB962C8B-B14F-4D97-AF65-F5344CB8AC3E}">
        <p14:creationId xmlns:p14="http://schemas.microsoft.com/office/powerpoint/2010/main" val="209846641"/>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3890" name="Rectangle 2">
            <a:extLst>
              <a:ext uri="{FF2B5EF4-FFF2-40B4-BE49-F238E27FC236}">
                <a16:creationId xmlns:a16="http://schemas.microsoft.com/office/drawing/2014/main" id="{A68BB30A-FA3C-4B62-AEB2-7C697CCBBC48}"/>
              </a:ext>
            </a:extLst>
          </p:cNvPr>
          <p:cNvSpPr>
            <a:spLocks noGrp="1" noChangeArrowheads="1"/>
          </p:cNvSpPr>
          <p:nvPr>
            <p:ph type="title"/>
          </p:nvPr>
        </p:nvSpPr>
        <p:spPr>
          <a:xfrm>
            <a:off x="677334" y="609600"/>
            <a:ext cx="8596668" cy="1320800"/>
          </a:xfrm>
        </p:spPr>
        <p:txBody>
          <a:bodyPr vert="horz" lIns="91440" tIns="45720" rIns="91440" bIns="45720" rtlCol="0" anchor="t">
            <a:normAutofit/>
          </a:bodyPr>
          <a:lstStyle/>
          <a:p>
            <a:pPr>
              <a:defRPr/>
            </a:pPr>
            <a:r>
              <a:rPr lang="en-US" b="1" i="1">
                <a:effectLst>
                  <a:outerShdw blurRad="38100" dist="38100" dir="2700000" algn="tl">
                    <a:srgbClr val="C0C0C0"/>
                  </a:outerShdw>
                </a:effectLst>
              </a:rPr>
              <a:t>KALKINMANIN  TANIMI</a:t>
            </a:r>
          </a:p>
        </p:txBody>
      </p:sp>
      <p:sp>
        <p:nvSpPr>
          <p:cNvPr id="31747" name="Rectangle 3">
            <a:extLst>
              <a:ext uri="{FF2B5EF4-FFF2-40B4-BE49-F238E27FC236}">
                <a16:creationId xmlns:a16="http://schemas.microsoft.com/office/drawing/2014/main" id="{3AF6E153-0C6A-453A-BBCF-118036FC8879}"/>
              </a:ext>
            </a:extLst>
          </p:cNvPr>
          <p:cNvSpPr>
            <a:spLocks noGrp="1" noChangeArrowheads="1"/>
          </p:cNvSpPr>
          <p:nvPr>
            <p:ph type="body" sz="half" idx="2"/>
          </p:nvPr>
        </p:nvSpPr>
        <p:spPr>
          <a:xfrm>
            <a:off x="677334" y="1576553"/>
            <a:ext cx="9307494" cy="4464810"/>
          </a:xfrm>
        </p:spPr>
        <p:txBody>
          <a:bodyPr vert="horz" lIns="91440" tIns="45720" rIns="91440" bIns="45720" rtlCol="0">
            <a:normAutofit/>
          </a:bodyPr>
          <a:lstStyle/>
          <a:p>
            <a:pPr>
              <a:defRPr/>
            </a:pPr>
            <a:r>
              <a:rPr lang="en-US" b="1" dirty="0" err="1"/>
              <a:t>Kalkınma</a:t>
            </a:r>
            <a:r>
              <a:rPr lang="en-US" b="1" dirty="0"/>
              <a:t> </a:t>
            </a:r>
            <a:r>
              <a:rPr lang="en-US" b="1" dirty="0" err="1"/>
              <a:t>belirli</a:t>
            </a:r>
            <a:r>
              <a:rPr lang="en-US" b="1" dirty="0"/>
              <a:t> </a:t>
            </a:r>
            <a:r>
              <a:rPr lang="en-US" b="1" dirty="0" err="1"/>
              <a:t>bir</a:t>
            </a:r>
            <a:r>
              <a:rPr lang="en-US" b="1" dirty="0"/>
              <a:t> </a:t>
            </a:r>
            <a:r>
              <a:rPr lang="en-US" b="1" dirty="0" err="1"/>
              <a:t>durumdan</a:t>
            </a:r>
            <a:r>
              <a:rPr lang="en-US" b="1" dirty="0"/>
              <a:t> </a:t>
            </a:r>
            <a:r>
              <a:rPr lang="en-US" b="1" dirty="0" err="1"/>
              <a:t>daha</a:t>
            </a:r>
            <a:r>
              <a:rPr lang="en-US" b="1" dirty="0"/>
              <a:t> </a:t>
            </a:r>
            <a:r>
              <a:rPr lang="en-US" b="1" dirty="0" err="1"/>
              <a:t>iyi</a:t>
            </a:r>
            <a:r>
              <a:rPr lang="en-US" b="1" dirty="0"/>
              <a:t> </a:t>
            </a:r>
            <a:r>
              <a:rPr lang="en-US" b="1" dirty="0" err="1"/>
              <a:t>bir</a:t>
            </a:r>
            <a:r>
              <a:rPr lang="en-US" b="1" dirty="0"/>
              <a:t> </a:t>
            </a:r>
            <a:r>
              <a:rPr lang="en-US" b="1" dirty="0" err="1"/>
              <a:t>duruma</a:t>
            </a:r>
            <a:r>
              <a:rPr lang="en-US" b="1" dirty="0"/>
              <a:t> </a:t>
            </a:r>
            <a:r>
              <a:rPr lang="en-US" b="1" dirty="0" err="1"/>
              <a:t>yönelen</a:t>
            </a:r>
            <a:r>
              <a:rPr lang="en-US" b="1" dirty="0"/>
              <a:t> </a:t>
            </a:r>
            <a:r>
              <a:rPr lang="en-US" b="1" dirty="0" err="1"/>
              <a:t>dinamik</a:t>
            </a:r>
            <a:r>
              <a:rPr lang="en-US" b="1" dirty="0"/>
              <a:t> </a:t>
            </a:r>
            <a:r>
              <a:rPr lang="en-US" b="1" dirty="0" err="1"/>
              <a:t>bir</a:t>
            </a:r>
            <a:r>
              <a:rPr lang="en-US" b="1" dirty="0"/>
              <a:t> </a:t>
            </a:r>
            <a:r>
              <a:rPr lang="en-US" b="1" dirty="0" err="1"/>
              <a:t>harekettir</a:t>
            </a:r>
            <a:r>
              <a:rPr lang="en-US" b="1" dirty="0"/>
              <a:t>.</a:t>
            </a:r>
          </a:p>
          <a:p>
            <a:pPr>
              <a:defRPr/>
            </a:pPr>
            <a:r>
              <a:rPr lang="en-US" b="1" dirty="0" err="1"/>
              <a:t>Kalkınma</a:t>
            </a:r>
            <a:r>
              <a:rPr lang="en-US" b="1" dirty="0"/>
              <a:t>, </a:t>
            </a:r>
            <a:r>
              <a:rPr lang="en-US" b="1" dirty="0" err="1"/>
              <a:t>düşük</a:t>
            </a:r>
            <a:r>
              <a:rPr lang="en-US" b="1" dirty="0"/>
              <a:t> </a:t>
            </a:r>
            <a:r>
              <a:rPr lang="en-US" b="1" dirty="0" err="1"/>
              <a:t>fert</a:t>
            </a:r>
            <a:r>
              <a:rPr lang="en-US" b="1" dirty="0"/>
              <a:t> </a:t>
            </a:r>
            <a:r>
              <a:rPr lang="en-US" b="1" dirty="0" err="1"/>
              <a:t>başına</a:t>
            </a:r>
            <a:r>
              <a:rPr lang="en-US" b="1" dirty="0"/>
              <a:t> </a:t>
            </a:r>
            <a:r>
              <a:rPr lang="en-US" b="1" dirty="0" err="1"/>
              <a:t>gelir</a:t>
            </a:r>
            <a:r>
              <a:rPr lang="en-US" b="1" dirty="0"/>
              <a:t> (per capita income) </a:t>
            </a:r>
            <a:r>
              <a:rPr lang="en-US" b="1" dirty="0" err="1"/>
              <a:t>düzeyinden</a:t>
            </a:r>
            <a:r>
              <a:rPr lang="en-US" b="1" dirty="0"/>
              <a:t>, </a:t>
            </a:r>
            <a:r>
              <a:rPr lang="en-US" b="1" dirty="0" err="1"/>
              <a:t>yüksek</a:t>
            </a:r>
            <a:r>
              <a:rPr lang="en-US" b="1" dirty="0"/>
              <a:t> </a:t>
            </a:r>
            <a:r>
              <a:rPr lang="en-US" b="1" dirty="0" err="1"/>
              <a:t>fert</a:t>
            </a:r>
            <a:r>
              <a:rPr lang="en-US" b="1" dirty="0"/>
              <a:t> </a:t>
            </a:r>
            <a:r>
              <a:rPr lang="en-US" b="1" dirty="0" err="1"/>
              <a:t>başına</a:t>
            </a:r>
            <a:r>
              <a:rPr lang="en-US" b="1" dirty="0"/>
              <a:t> </a:t>
            </a:r>
            <a:r>
              <a:rPr lang="en-US" b="1" dirty="0" err="1"/>
              <a:t>gelir</a:t>
            </a:r>
            <a:r>
              <a:rPr lang="en-US" b="1" dirty="0"/>
              <a:t> </a:t>
            </a:r>
            <a:r>
              <a:rPr lang="en-US" b="1" dirty="0" err="1"/>
              <a:t>düzeyine</a:t>
            </a:r>
            <a:r>
              <a:rPr lang="en-US" b="1" dirty="0"/>
              <a:t> </a:t>
            </a:r>
            <a:r>
              <a:rPr lang="en-US" b="1" dirty="0" err="1"/>
              <a:t>ulaşmaktır</a:t>
            </a:r>
            <a:r>
              <a:rPr lang="en-US" b="1" dirty="0"/>
              <a:t>.</a:t>
            </a:r>
          </a:p>
          <a:p>
            <a:pPr>
              <a:defRPr/>
            </a:pPr>
            <a:r>
              <a:rPr lang="en-US" b="1" dirty="0" err="1"/>
              <a:t>Kalkınma</a:t>
            </a:r>
            <a:r>
              <a:rPr lang="en-US" b="1" dirty="0"/>
              <a:t> </a:t>
            </a:r>
            <a:r>
              <a:rPr lang="en-US" b="1" dirty="0" err="1"/>
              <a:t>bir</a:t>
            </a:r>
            <a:r>
              <a:rPr lang="en-US" b="1" dirty="0"/>
              <a:t> </a:t>
            </a:r>
            <a:r>
              <a:rPr lang="en-US" b="1" dirty="0" err="1"/>
              <a:t>yapı</a:t>
            </a:r>
            <a:r>
              <a:rPr lang="en-US" b="1" dirty="0"/>
              <a:t> (structure) </a:t>
            </a:r>
            <a:r>
              <a:rPr lang="en-US" b="1" dirty="0" err="1"/>
              <a:t>değişikliği</a:t>
            </a:r>
            <a:r>
              <a:rPr lang="en-US" b="1" dirty="0"/>
              <a:t>, </a:t>
            </a:r>
            <a:r>
              <a:rPr lang="en-US" b="1" dirty="0" err="1"/>
              <a:t>yani</a:t>
            </a:r>
            <a:r>
              <a:rPr lang="en-US" b="1" dirty="0"/>
              <a:t> </a:t>
            </a:r>
            <a:r>
              <a:rPr lang="en-US" b="1" dirty="0" err="1"/>
              <a:t>bir</a:t>
            </a:r>
            <a:r>
              <a:rPr lang="en-US" b="1" dirty="0"/>
              <a:t> </a:t>
            </a:r>
            <a:r>
              <a:rPr lang="en-US" b="1" dirty="0" err="1"/>
              <a:t>yapıdan</a:t>
            </a:r>
            <a:r>
              <a:rPr lang="en-US" b="1" dirty="0"/>
              <a:t> </a:t>
            </a:r>
            <a:r>
              <a:rPr lang="en-US" b="1" dirty="0" err="1"/>
              <a:t>diğerine</a:t>
            </a:r>
            <a:r>
              <a:rPr lang="en-US" b="1" dirty="0"/>
              <a:t> </a:t>
            </a:r>
            <a:r>
              <a:rPr lang="en-US" b="1" dirty="0" err="1"/>
              <a:t>geçiştir</a:t>
            </a:r>
            <a:r>
              <a:rPr lang="en-US" b="1" dirty="0"/>
              <a:t>.</a:t>
            </a:r>
          </a:p>
          <a:p>
            <a:pPr>
              <a:defRPr/>
            </a:pPr>
            <a:r>
              <a:rPr lang="en-US" b="1" dirty="0" err="1"/>
              <a:t>Kalkınma</a:t>
            </a:r>
            <a:r>
              <a:rPr lang="en-US" b="1" dirty="0"/>
              <a:t>, </a:t>
            </a:r>
            <a:r>
              <a:rPr lang="en-US" b="1" dirty="0" err="1"/>
              <a:t>toplumsal</a:t>
            </a:r>
            <a:r>
              <a:rPr lang="en-US" b="1" dirty="0"/>
              <a:t> </a:t>
            </a:r>
            <a:r>
              <a:rPr lang="en-US" b="1" dirty="0" err="1"/>
              <a:t>davranışlarda</a:t>
            </a:r>
            <a:r>
              <a:rPr lang="en-US" b="1" dirty="0"/>
              <a:t>, </a:t>
            </a:r>
            <a:r>
              <a:rPr lang="en-US" b="1" dirty="0" err="1"/>
              <a:t>alışkanlık</a:t>
            </a:r>
            <a:r>
              <a:rPr lang="en-US" b="1" dirty="0"/>
              <a:t> </a:t>
            </a:r>
            <a:r>
              <a:rPr lang="en-US" b="1" dirty="0" err="1"/>
              <a:t>ve</a:t>
            </a:r>
            <a:r>
              <a:rPr lang="en-US" b="1" dirty="0"/>
              <a:t> </a:t>
            </a:r>
            <a:r>
              <a:rPr lang="en-US" b="1" dirty="0" err="1"/>
              <a:t>değer</a:t>
            </a:r>
            <a:r>
              <a:rPr lang="en-US" b="1" dirty="0"/>
              <a:t> </a:t>
            </a:r>
            <a:r>
              <a:rPr lang="en-US" b="1" dirty="0" err="1"/>
              <a:t>yargılarında</a:t>
            </a:r>
            <a:r>
              <a:rPr lang="en-US" b="1" dirty="0"/>
              <a:t> </a:t>
            </a:r>
            <a:r>
              <a:rPr lang="en-US" b="1" dirty="0" err="1"/>
              <a:t>bir</a:t>
            </a:r>
            <a:r>
              <a:rPr lang="en-US" b="1" dirty="0"/>
              <a:t> </a:t>
            </a:r>
            <a:r>
              <a:rPr lang="en-US" b="1" dirty="0" err="1"/>
              <a:t>değişmedir</a:t>
            </a:r>
            <a:r>
              <a:rPr lang="en-US" b="1" dirty="0"/>
              <a:t>.</a:t>
            </a:r>
          </a:p>
          <a:p>
            <a:pPr>
              <a:defRPr/>
            </a:pPr>
            <a:r>
              <a:rPr lang="en-US" b="1" dirty="0" err="1"/>
              <a:t>Kalkınma</a:t>
            </a:r>
            <a:r>
              <a:rPr lang="en-US" b="1" dirty="0"/>
              <a:t> , reel </a:t>
            </a:r>
            <a:r>
              <a:rPr lang="en-US" b="1" dirty="0" err="1"/>
              <a:t>gelir</a:t>
            </a:r>
            <a:r>
              <a:rPr lang="en-US" b="1" dirty="0"/>
              <a:t> </a:t>
            </a:r>
            <a:r>
              <a:rPr lang="en-US" b="1" dirty="0" err="1"/>
              <a:t>artışıdır</a:t>
            </a:r>
            <a:r>
              <a:rPr lang="en-US" b="1" dirty="0"/>
              <a:t>.</a:t>
            </a:r>
          </a:p>
          <a:p>
            <a:pPr>
              <a:defRPr/>
            </a:pPr>
            <a:r>
              <a:rPr lang="en-US" b="1" dirty="0" err="1"/>
              <a:t>Kalkınma</a:t>
            </a:r>
            <a:r>
              <a:rPr lang="en-US" b="1" dirty="0"/>
              <a:t>, </a:t>
            </a:r>
            <a:r>
              <a:rPr lang="en-US" b="1" dirty="0" err="1"/>
              <a:t>eğitim</a:t>
            </a:r>
            <a:r>
              <a:rPr lang="en-US" b="1" dirty="0"/>
              <a:t> </a:t>
            </a:r>
            <a:r>
              <a:rPr lang="en-US" b="1" dirty="0" err="1"/>
              <a:t>anlayışının</a:t>
            </a:r>
            <a:r>
              <a:rPr lang="en-US" b="1" dirty="0"/>
              <a:t> </a:t>
            </a:r>
            <a:r>
              <a:rPr lang="en-US" b="1" dirty="0" err="1"/>
              <a:t>değişmesidir</a:t>
            </a:r>
            <a:r>
              <a:rPr lang="en-US" b="1" dirty="0"/>
              <a:t>.</a:t>
            </a:r>
          </a:p>
          <a:p>
            <a:pPr>
              <a:defRPr/>
            </a:pPr>
            <a:r>
              <a:rPr lang="en-US" b="1" dirty="0" err="1"/>
              <a:t>Kalkınma</a:t>
            </a:r>
            <a:r>
              <a:rPr lang="en-US" b="1" dirty="0"/>
              <a:t> yeni </a:t>
            </a:r>
            <a:r>
              <a:rPr lang="en-US" b="1" dirty="0" err="1"/>
              <a:t>bir</a:t>
            </a:r>
            <a:r>
              <a:rPr lang="en-US" b="1" dirty="0"/>
              <a:t> </a:t>
            </a:r>
            <a:r>
              <a:rPr lang="en-US" b="1" dirty="0" err="1"/>
              <a:t>üretim</a:t>
            </a:r>
            <a:r>
              <a:rPr lang="en-US" b="1" dirty="0"/>
              <a:t> </a:t>
            </a:r>
            <a:r>
              <a:rPr lang="en-US" b="1" dirty="0" err="1"/>
              <a:t>fonksiyonu</a:t>
            </a:r>
            <a:r>
              <a:rPr lang="en-US" b="1" dirty="0"/>
              <a:t> </a:t>
            </a:r>
            <a:r>
              <a:rPr lang="en-US" b="1" dirty="0" err="1"/>
              <a:t>olup</a:t>
            </a:r>
            <a:r>
              <a:rPr lang="en-US" b="1" dirty="0"/>
              <a:t>, </a:t>
            </a:r>
            <a:r>
              <a:rPr lang="en-US" b="1" dirty="0" err="1"/>
              <a:t>emeğin</a:t>
            </a:r>
            <a:r>
              <a:rPr lang="en-US" b="1" dirty="0"/>
              <a:t> </a:t>
            </a:r>
            <a:r>
              <a:rPr lang="en-US" b="1" dirty="0" err="1"/>
              <a:t>verimini</a:t>
            </a:r>
            <a:r>
              <a:rPr lang="en-US" b="1" dirty="0"/>
              <a:t> </a:t>
            </a:r>
            <a:r>
              <a:rPr lang="en-US" b="1" dirty="0" err="1"/>
              <a:t>artırmaktır</a:t>
            </a:r>
            <a:r>
              <a:rPr lang="en-US" b="1" dirty="0"/>
              <a:t>.</a:t>
            </a:r>
          </a:p>
        </p:txBody>
      </p:sp>
    </p:spTree>
  </p:cSld>
  <p:clrMapOvr>
    <a:overrideClrMapping bg1="dk1" tx1="lt1" bg2="dk2" tx2="lt2" accent1="accent1" accent2="accent2" accent3="accent3" accent4="accent4" accent5="accent5" accent6="accent6" hlink="hlink" folHlink="folHlink"/>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DBC654B-4B28-4010-B446-AFED09509AF6}"/>
              </a:ext>
            </a:extLst>
          </p:cNvPr>
          <p:cNvSpPr>
            <a:spLocks noChangeArrowheads="1"/>
          </p:cNvSpPr>
          <p:nvPr/>
        </p:nvSpPr>
        <p:spPr bwMode="auto">
          <a:xfrm>
            <a:off x="4501754" y="791766"/>
            <a:ext cx="103584" cy="92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350"/>
          </a:p>
        </p:txBody>
      </p:sp>
      <p:sp>
        <p:nvSpPr>
          <p:cNvPr id="8195" name="Rectangle 3">
            <a:extLst>
              <a:ext uri="{FF2B5EF4-FFF2-40B4-BE49-F238E27FC236}">
                <a16:creationId xmlns:a16="http://schemas.microsoft.com/office/drawing/2014/main" id="{4D0AE2E2-7E33-4E06-A288-BF2E62DC4C6F}"/>
              </a:ext>
            </a:extLst>
          </p:cNvPr>
          <p:cNvSpPr>
            <a:spLocks noChangeArrowheads="1"/>
          </p:cNvSpPr>
          <p:nvPr/>
        </p:nvSpPr>
        <p:spPr bwMode="auto">
          <a:xfrm>
            <a:off x="2816771" y="653349"/>
            <a:ext cx="5342211" cy="64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Wingdings" panose="05000000000000000000" pitchFamily="2" charset="2"/>
              <a:buNone/>
            </a:pPr>
            <a:r>
              <a:rPr lang="tr-TR" altLang="tr-TR" sz="2400" b="1" dirty="0">
                <a:solidFill>
                  <a:srgbClr val="3399FF"/>
                </a:solidFill>
                <a:latin typeface="Informal011 BT" charset="0"/>
              </a:rPr>
              <a:t>Kalkınma  tanımlarının çelişik yönleri</a:t>
            </a:r>
          </a:p>
          <a:p>
            <a:pPr algn="ctr" eaLnBrk="1" hangingPunct="1">
              <a:spcBef>
                <a:spcPct val="0"/>
              </a:spcBef>
              <a:buFont typeface="Wingdings" panose="05000000000000000000" pitchFamily="2" charset="2"/>
              <a:buNone/>
            </a:pPr>
            <a:endParaRPr lang="tr-TR" altLang="tr-TR" sz="1350" b="1" dirty="0">
              <a:solidFill>
                <a:srgbClr val="3399FF"/>
              </a:solidFill>
              <a:latin typeface="Informal011 BT" charset="0"/>
            </a:endParaRPr>
          </a:p>
        </p:txBody>
      </p:sp>
      <p:sp>
        <p:nvSpPr>
          <p:cNvPr id="8196" name="Rectangle 4">
            <a:extLst>
              <a:ext uri="{FF2B5EF4-FFF2-40B4-BE49-F238E27FC236}">
                <a16:creationId xmlns:a16="http://schemas.microsoft.com/office/drawing/2014/main" id="{D74E06B3-D756-43E3-9090-9ED780C3A0FF}"/>
              </a:ext>
            </a:extLst>
          </p:cNvPr>
          <p:cNvSpPr>
            <a:spLocks noChangeArrowheads="1"/>
          </p:cNvSpPr>
          <p:nvPr/>
        </p:nvSpPr>
        <p:spPr bwMode="auto">
          <a:xfrm>
            <a:off x="798786" y="1435894"/>
            <a:ext cx="9122980" cy="437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Wingdings" panose="05000000000000000000" pitchFamily="2" charset="2"/>
              <a:buChar char="­"/>
            </a:pPr>
            <a:r>
              <a:rPr lang="tr-TR" altLang="tr-TR" sz="1500" b="1" dirty="0">
                <a:solidFill>
                  <a:srgbClr val="3399FF"/>
                </a:solidFill>
                <a:latin typeface="Arial" panose="020B0604020202020204" pitchFamily="34" charset="0"/>
              </a:rPr>
              <a:t> </a:t>
            </a:r>
            <a:r>
              <a:rPr lang="tr-TR" altLang="tr-TR" sz="2000" b="1" dirty="0">
                <a:solidFill>
                  <a:srgbClr val="3399FF"/>
                </a:solidFill>
                <a:latin typeface="Arial" panose="020B0604020202020204" pitchFamily="34" charset="0"/>
              </a:rPr>
              <a:t>Üretilen mal ve hizmet miktarının artışı, yüksek bir refah düzeyinin göstergesi olmayabilir</a:t>
            </a:r>
            <a:r>
              <a:rPr lang="tr-TR" altLang="tr-TR" sz="2000" dirty="0">
                <a:solidFill>
                  <a:srgbClr val="3399FF"/>
                </a:solidFill>
                <a:latin typeface="Arial" panose="020B0604020202020204" pitchFamily="34" charset="0"/>
              </a:rPr>
              <a:t>.</a:t>
            </a:r>
          </a:p>
          <a:p>
            <a:pPr algn="just" eaLnBrk="1" hangingPunct="1">
              <a:spcBef>
                <a:spcPct val="0"/>
              </a:spcBef>
              <a:buFont typeface="Wingdings" panose="05000000000000000000" pitchFamily="2" charset="2"/>
              <a:buNone/>
            </a:pPr>
            <a:r>
              <a:rPr lang="tr-TR" altLang="tr-TR" sz="2000" dirty="0">
                <a:latin typeface="Arial" panose="020B0604020202020204" pitchFamily="34" charset="0"/>
              </a:rPr>
              <a:t>(2011 de </a:t>
            </a:r>
            <a:r>
              <a:rPr lang="tr-TR" altLang="tr-TR" sz="2000" dirty="0" err="1">
                <a:latin typeface="Arial" panose="020B0604020202020204" pitchFamily="34" charset="0"/>
              </a:rPr>
              <a:t>FBDG’i</a:t>
            </a:r>
            <a:r>
              <a:rPr lang="tr-TR" altLang="tr-TR" sz="2000" dirty="0">
                <a:latin typeface="Arial" panose="020B0604020202020204" pitchFamily="34" charset="0"/>
              </a:rPr>
              <a:t>  $37.691  olan ABD’de bile   milyonlarca insan evsiz olup, sokaklarda yaşamaktadır. 2011 yılında Türkiye’de </a:t>
            </a:r>
            <a:r>
              <a:rPr lang="tr-TR" altLang="tr-TR" sz="2000" dirty="0" err="1">
                <a:latin typeface="Arial" panose="020B0604020202020204" pitchFamily="34" charset="0"/>
              </a:rPr>
              <a:t>FBDG’in</a:t>
            </a:r>
            <a:r>
              <a:rPr lang="tr-TR" altLang="tr-TR" sz="2000" dirty="0">
                <a:latin typeface="Arial" panose="020B0604020202020204" pitchFamily="34" charset="0"/>
              </a:rPr>
              <a:t> $5.741 olduğu düşünüldüğünde sonuç daha çarpıcı bir hal almaktadır.)</a:t>
            </a:r>
          </a:p>
          <a:p>
            <a:pPr algn="just" eaLnBrk="1" hangingPunct="1">
              <a:spcBef>
                <a:spcPct val="0"/>
              </a:spcBef>
              <a:buFont typeface="Wingdings" panose="05000000000000000000" pitchFamily="2" charset="2"/>
              <a:buChar char="­"/>
            </a:pPr>
            <a:r>
              <a:rPr lang="tr-TR" altLang="tr-TR" sz="2000" dirty="0">
                <a:solidFill>
                  <a:srgbClr val="3399FF"/>
                </a:solidFill>
                <a:latin typeface="Arial" panose="020B0604020202020204" pitchFamily="34" charset="0"/>
              </a:rPr>
              <a:t> </a:t>
            </a:r>
            <a:r>
              <a:rPr lang="tr-TR" altLang="tr-TR" sz="2000" b="1" dirty="0">
                <a:solidFill>
                  <a:srgbClr val="3399FF"/>
                </a:solidFill>
                <a:latin typeface="Arial" panose="020B0604020202020204" pitchFamily="34" charset="0"/>
              </a:rPr>
              <a:t>Tüketilen mal ve hizmet miktarının artışı, yüksek bir refah düzeyinin göstergesi olmayabilir.</a:t>
            </a:r>
          </a:p>
          <a:p>
            <a:pPr algn="just" eaLnBrk="1" hangingPunct="1">
              <a:spcBef>
                <a:spcPct val="0"/>
              </a:spcBef>
              <a:buFont typeface="Wingdings" panose="05000000000000000000" pitchFamily="2" charset="2"/>
              <a:buNone/>
            </a:pPr>
            <a:r>
              <a:rPr lang="tr-TR" altLang="tr-TR" sz="2000" dirty="0">
                <a:latin typeface="Arial" panose="020B0604020202020204" pitchFamily="34" charset="0"/>
              </a:rPr>
              <a:t>(Günümüzde azgelişmiş ülkelerde gösteriş-etkisi ile aşırı tüketim kalıpları, israf, kalkınmanın önemli engelleyicileri arasında yer alır).</a:t>
            </a:r>
          </a:p>
          <a:p>
            <a:pPr algn="just" eaLnBrk="1" hangingPunct="1">
              <a:spcBef>
                <a:spcPct val="0"/>
              </a:spcBef>
              <a:buFont typeface="Wingdings" panose="05000000000000000000" pitchFamily="2" charset="2"/>
              <a:buChar char="­"/>
            </a:pPr>
            <a:r>
              <a:rPr lang="tr-TR" altLang="tr-TR" sz="2000" b="1" dirty="0">
                <a:solidFill>
                  <a:srgbClr val="3399FF"/>
                </a:solidFill>
                <a:latin typeface="Arial" panose="020B0604020202020204" pitchFamily="34" charset="0"/>
              </a:rPr>
              <a:t> Üretim faktörlerinin </a:t>
            </a:r>
            <a:r>
              <a:rPr lang="tr-TR" altLang="tr-TR" sz="2000" b="1" dirty="0" err="1">
                <a:solidFill>
                  <a:srgbClr val="3399FF"/>
                </a:solidFill>
                <a:latin typeface="Arial" panose="020B0604020202020204" pitchFamily="34" charset="0"/>
              </a:rPr>
              <a:t>miktarsal</a:t>
            </a:r>
            <a:r>
              <a:rPr lang="tr-TR" altLang="tr-TR" sz="2000" b="1" dirty="0">
                <a:solidFill>
                  <a:srgbClr val="3399FF"/>
                </a:solidFill>
                <a:latin typeface="Arial" panose="020B0604020202020204" pitchFamily="34" charset="0"/>
              </a:rPr>
              <a:t> artışı veya ekonomik kaynakların çokluğu kalkınma için yeterli değildir.</a:t>
            </a:r>
          </a:p>
          <a:p>
            <a:pPr algn="just" eaLnBrk="1" hangingPunct="1">
              <a:spcBef>
                <a:spcPct val="0"/>
              </a:spcBef>
              <a:buFont typeface="Wingdings" panose="05000000000000000000" pitchFamily="2" charset="2"/>
              <a:buNone/>
            </a:pPr>
            <a:r>
              <a:rPr lang="tr-TR" altLang="tr-TR" sz="2000" dirty="0">
                <a:latin typeface="Arial" panose="020B0604020202020204" pitchFamily="34" charset="0"/>
              </a:rPr>
              <a:t>(Günümüzde </a:t>
            </a:r>
            <a:r>
              <a:rPr lang="tr-TR" altLang="tr-TR" sz="2000" dirty="0" err="1">
                <a:latin typeface="Arial" panose="020B0604020202020204" pitchFamily="34" charset="0"/>
              </a:rPr>
              <a:t>AGÜ’lerin</a:t>
            </a:r>
            <a:r>
              <a:rPr lang="tr-TR" altLang="tr-TR" sz="2000" dirty="0">
                <a:latin typeface="Arial" panose="020B0604020202020204" pitchFamily="34" charset="0"/>
              </a:rPr>
              <a:t> çoğunun sahip olduğu ekonomik kaynaklar, gelişmiş ülkelerinkinden fazladır. </a:t>
            </a:r>
            <a:r>
              <a:rPr lang="tr-TR" altLang="tr-TR" sz="2000" dirty="0" err="1">
                <a:solidFill>
                  <a:srgbClr val="3399FF"/>
                </a:solidFill>
                <a:latin typeface="Arial" panose="020B0604020202020204" pitchFamily="34" charset="0"/>
              </a:rPr>
              <a:t>AGÜ’ler,</a:t>
            </a:r>
            <a:r>
              <a:rPr lang="tr-TR" altLang="tr-TR" sz="2000" b="1" u="sng" dirty="0" err="1">
                <a:solidFill>
                  <a:srgbClr val="3399FF"/>
                </a:solidFill>
                <a:latin typeface="Arial" panose="020B0604020202020204" pitchFamily="34" charset="0"/>
              </a:rPr>
              <a:t>kaynak</a:t>
            </a:r>
            <a:r>
              <a:rPr lang="tr-TR" altLang="tr-TR" sz="2000" dirty="0">
                <a:solidFill>
                  <a:srgbClr val="3399FF"/>
                </a:solidFill>
                <a:latin typeface="Arial" panose="020B0604020202020204" pitchFamily="34" charset="0"/>
              </a:rPr>
              <a:t> </a:t>
            </a:r>
            <a:r>
              <a:rPr lang="tr-TR" altLang="tr-TR" sz="2000" b="1" u="sng" dirty="0">
                <a:solidFill>
                  <a:srgbClr val="3399FF"/>
                </a:solidFill>
                <a:latin typeface="Arial" panose="020B0604020202020204" pitchFamily="34" charset="0"/>
              </a:rPr>
              <a:t>zengini; ancak organizasyon fakiri</a:t>
            </a:r>
            <a:r>
              <a:rPr lang="tr-TR" altLang="tr-TR" sz="2000" b="1" u="sng" dirty="0">
                <a:latin typeface="Arial" panose="020B0604020202020204" pitchFamily="34" charset="0"/>
              </a:rPr>
              <a:t> </a:t>
            </a:r>
            <a:r>
              <a:rPr lang="tr-TR" altLang="tr-TR" sz="2000" dirty="0">
                <a:latin typeface="Arial" panose="020B0604020202020204" pitchFamily="34" charset="0"/>
              </a:rPr>
              <a:t>olduklarından bu zenginlikten yararlanamamaktadırlar).</a:t>
            </a:r>
          </a:p>
        </p:txBody>
      </p:sp>
      <p:sp>
        <p:nvSpPr>
          <p:cNvPr id="8197" name="Rectangle 5">
            <a:extLst>
              <a:ext uri="{FF2B5EF4-FFF2-40B4-BE49-F238E27FC236}">
                <a16:creationId xmlns:a16="http://schemas.microsoft.com/office/drawing/2014/main" id="{7F4806D3-E372-42E8-A8B7-0FBF6653B7C6}"/>
              </a:ext>
            </a:extLst>
          </p:cNvPr>
          <p:cNvSpPr>
            <a:spLocks noChangeArrowheads="1"/>
          </p:cNvSpPr>
          <p:nvPr/>
        </p:nvSpPr>
        <p:spPr bwMode="auto">
          <a:xfrm>
            <a:off x="4799410" y="6607969"/>
            <a:ext cx="3816749" cy="20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9056" tIns="34529" rIns="69056" bIns="34529">
            <a:spAutoFit/>
          </a:bodyPr>
          <a:lstStyle>
            <a:lvl1pPr defTabSz="7620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7620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7620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7620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7620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762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762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762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762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None/>
            </a:pPr>
            <a:r>
              <a:rPr lang="tr-TR" altLang="tr-TR" sz="900" b="1">
                <a:latin typeface="Times New Roman" panose="02020603050405020304" pitchFamily="18" charset="0"/>
              </a:rPr>
              <a:t>Her hakkı saklıdır. İ.BARAY - H.A.EGELİ - M.TUNÇ-B.KARŞIYAKALI</a:t>
            </a:r>
            <a:endParaRPr lang="tr-TR" altLang="tr-TR" sz="900" b="1"/>
          </a:p>
        </p:txBody>
      </p:sp>
      <p:grpSp>
        <p:nvGrpSpPr>
          <p:cNvPr id="8198" name="Group 7">
            <a:extLst>
              <a:ext uri="{FF2B5EF4-FFF2-40B4-BE49-F238E27FC236}">
                <a16:creationId xmlns:a16="http://schemas.microsoft.com/office/drawing/2014/main" id="{919816A3-BB83-4487-B56A-173325AD1317}"/>
              </a:ext>
            </a:extLst>
          </p:cNvPr>
          <p:cNvGrpSpPr>
            <a:grpSpLocks/>
          </p:cNvGrpSpPr>
          <p:nvPr/>
        </p:nvGrpSpPr>
        <p:grpSpPr bwMode="auto">
          <a:xfrm>
            <a:off x="3557587" y="6336506"/>
            <a:ext cx="5110163" cy="582216"/>
            <a:chOff x="0" y="3790"/>
            <a:chExt cx="6032" cy="530"/>
          </a:xfrm>
        </p:grpSpPr>
        <p:pic>
          <p:nvPicPr>
            <p:cNvPr id="8204" name="Picture 8" descr="003">
              <a:extLst>
                <a:ext uri="{FF2B5EF4-FFF2-40B4-BE49-F238E27FC236}">
                  <a16:creationId xmlns:a16="http://schemas.microsoft.com/office/drawing/2014/main" id="{3247BA6E-CFB7-4B56-A361-2DDF843023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9" y="3790"/>
              <a:ext cx="1519" cy="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9" descr="003">
              <a:extLst>
                <a:ext uri="{FF2B5EF4-FFF2-40B4-BE49-F238E27FC236}">
                  <a16:creationId xmlns:a16="http://schemas.microsoft.com/office/drawing/2014/main" id="{96D77B98-3342-4417-81A6-0457C7ADEF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6" y="3790"/>
              <a:ext cx="1519" cy="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10" descr="003">
              <a:extLst>
                <a:ext uri="{FF2B5EF4-FFF2-40B4-BE49-F238E27FC236}">
                  <a16:creationId xmlns:a16="http://schemas.microsoft.com/office/drawing/2014/main" id="{1B942468-D9FE-4CD1-B510-20CFE6CAAE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3" y="3790"/>
              <a:ext cx="1519" cy="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11" descr="003">
              <a:extLst>
                <a:ext uri="{FF2B5EF4-FFF2-40B4-BE49-F238E27FC236}">
                  <a16:creationId xmlns:a16="http://schemas.microsoft.com/office/drawing/2014/main" id="{27A957FD-7C35-4070-BB50-578F3368C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90"/>
              <a:ext cx="1519" cy="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199" name="Group 12">
            <a:extLst>
              <a:ext uri="{FF2B5EF4-FFF2-40B4-BE49-F238E27FC236}">
                <a16:creationId xmlns:a16="http://schemas.microsoft.com/office/drawing/2014/main" id="{3F6A52D9-E0F8-4EC6-AA91-69802A7840CA}"/>
              </a:ext>
            </a:extLst>
          </p:cNvPr>
          <p:cNvGrpSpPr>
            <a:grpSpLocks/>
          </p:cNvGrpSpPr>
          <p:nvPr/>
        </p:nvGrpSpPr>
        <p:grpSpPr bwMode="auto">
          <a:xfrm>
            <a:off x="3557587" y="5954"/>
            <a:ext cx="5110163" cy="582215"/>
            <a:chOff x="0" y="3790"/>
            <a:chExt cx="6032" cy="530"/>
          </a:xfrm>
        </p:grpSpPr>
        <p:pic>
          <p:nvPicPr>
            <p:cNvPr id="8200" name="Picture 13" descr="003">
              <a:extLst>
                <a:ext uri="{FF2B5EF4-FFF2-40B4-BE49-F238E27FC236}">
                  <a16:creationId xmlns:a16="http://schemas.microsoft.com/office/drawing/2014/main" id="{11C7CFC0-3535-4EE8-AC9E-57F9CB1EB0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9" y="3790"/>
              <a:ext cx="1519" cy="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14" descr="003">
              <a:extLst>
                <a:ext uri="{FF2B5EF4-FFF2-40B4-BE49-F238E27FC236}">
                  <a16:creationId xmlns:a16="http://schemas.microsoft.com/office/drawing/2014/main" id="{D1935380-85B2-459A-A5E0-445E079B27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6" y="3790"/>
              <a:ext cx="1519" cy="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15" descr="003">
              <a:extLst>
                <a:ext uri="{FF2B5EF4-FFF2-40B4-BE49-F238E27FC236}">
                  <a16:creationId xmlns:a16="http://schemas.microsoft.com/office/drawing/2014/main" id="{4649E18C-CA10-46B8-A02D-6A4302E6A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3" y="3790"/>
              <a:ext cx="1519" cy="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6" descr="003">
              <a:extLst>
                <a:ext uri="{FF2B5EF4-FFF2-40B4-BE49-F238E27FC236}">
                  <a16:creationId xmlns:a16="http://schemas.microsoft.com/office/drawing/2014/main" id="{D5A007F1-EFA2-4765-B49A-B9A1FC0806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90"/>
              <a:ext cx="1519" cy="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65DF4829-9765-4E21-AE99-DE0ABB3E2BBE}"/>
              </a:ext>
            </a:extLst>
          </p:cNvPr>
          <p:cNvSpPr>
            <a:spLocks noChangeArrowheads="1"/>
          </p:cNvSpPr>
          <p:nvPr/>
        </p:nvSpPr>
        <p:spPr bwMode="auto">
          <a:xfrm>
            <a:off x="677334" y="609600"/>
            <a:ext cx="8596668" cy="13208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None/>
            </a:pPr>
            <a:r>
              <a:rPr lang="en-US" altLang="tr-TR" sz="3600">
                <a:solidFill>
                  <a:schemeClr val="accent1"/>
                </a:solidFill>
                <a:latin typeface="+mj-lt"/>
                <a:ea typeface="+mj-ea"/>
                <a:cs typeface="+mj-cs"/>
              </a:rPr>
              <a:t>Kalkınma  tanımlarının çelişik yönleri</a:t>
            </a:r>
          </a:p>
          <a:p>
            <a:pPr>
              <a:spcBef>
                <a:spcPct val="0"/>
              </a:spcBef>
              <a:spcAft>
                <a:spcPts val="600"/>
              </a:spcAft>
              <a:buNone/>
            </a:pPr>
            <a:r>
              <a:rPr lang="en-US" altLang="tr-TR" sz="3600">
                <a:solidFill>
                  <a:schemeClr val="accent1"/>
                </a:solidFill>
                <a:latin typeface="+mj-lt"/>
                <a:ea typeface="+mj-ea"/>
                <a:cs typeface="+mj-cs"/>
              </a:rPr>
              <a:t>                                                (devam)</a:t>
            </a:r>
          </a:p>
        </p:txBody>
      </p:sp>
      <p:sp>
        <p:nvSpPr>
          <p:cNvPr id="10244" name="Rectangle 4">
            <a:extLst>
              <a:ext uri="{FF2B5EF4-FFF2-40B4-BE49-F238E27FC236}">
                <a16:creationId xmlns:a16="http://schemas.microsoft.com/office/drawing/2014/main" id="{E9392DFB-AE74-46F3-9272-B0E12781DB41}"/>
              </a:ext>
            </a:extLst>
          </p:cNvPr>
          <p:cNvSpPr>
            <a:spLocks noChangeArrowheads="1"/>
          </p:cNvSpPr>
          <p:nvPr/>
        </p:nvSpPr>
        <p:spPr bwMode="auto">
          <a:xfrm>
            <a:off x="677334" y="2160589"/>
            <a:ext cx="8596668" cy="388077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fontScale="70000" lnSpcReduction="20000"/>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60000"/>
              </a:lnSpc>
              <a:spcBef>
                <a:spcPts val="1000"/>
              </a:spcBef>
              <a:buClr>
                <a:schemeClr val="accent1"/>
              </a:buClr>
              <a:buSzPct val="80000"/>
              <a:buFont typeface="Wingdings 3" charset="2"/>
              <a:buChar char=""/>
            </a:pPr>
            <a:r>
              <a:rPr lang="en-US" altLang="tr-TR" sz="18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Tüm</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kalkınma</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tanımlarının</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ortak</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özelliği</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insana</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yönelik</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olmasıdır</a:t>
            </a:r>
            <a:r>
              <a:rPr lang="en-US" altLang="tr-TR" sz="2000" b="1" dirty="0">
                <a:solidFill>
                  <a:schemeClr val="tx1">
                    <a:lumMod val="75000"/>
                    <a:lumOff val="25000"/>
                  </a:schemeClr>
                </a:solidFill>
                <a:latin typeface="+mn-lt"/>
              </a:rPr>
              <a:t>.</a:t>
            </a:r>
          </a:p>
          <a:p>
            <a:pPr algn="just">
              <a:lnSpc>
                <a:spcPct val="160000"/>
              </a:lnSpc>
              <a:spcBef>
                <a:spcPts val="1000"/>
              </a:spcBef>
              <a:buClr>
                <a:schemeClr val="accent1"/>
              </a:buClr>
              <a:buSzPct val="80000"/>
              <a:buFont typeface="Wingdings 3" charset="2"/>
              <a:buChar char=""/>
            </a:pPr>
            <a:r>
              <a:rPr lang="en-US" altLang="tr-TR" sz="2000" dirty="0">
                <a:solidFill>
                  <a:schemeClr val="tx1">
                    <a:lumMod val="75000"/>
                    <a:lumOff val="25000"/>
                  </a:schemeClr>
                </a:solidFill>
                <a:latin typeface="+mn-lt"/>
              </a:rPr>
              <a:t>(Her </a:t>
            </a:r>
            <a:r>
              <a:rPr lang="en-US" altLang="tr-TR" sz="2000" dirty="0" err="1">
                <a:solidFill>
                  <a:schemeClr val="tx1">
                    <a:lumMod val="75000"/>
                    <a:lumOff val="25000"/>
                  </a:schemeClr>
                </a:solidFill>
                <a:latin typeface="+mn-lt"/>
              </a:rPr>
              <a:t>ülke</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aynı</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dünyada</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bulunduğundan</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kalkınma</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insan</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içindir</a:t>
            </a:r>
            <a:r>
              <a:rPr lang="en-US" altLang="tr-TR" sz="2000" dirty="0">
                <a:solidFill>
                  <a:schemeClr val="tx1">
                    <a:lumMod val="75000"/>
                    <a:lumOff val="25000"/>
                  </a:schemeClr>
                </a:solidFill>
                <a:latin typeface="+mn-lt"/>
              </a:rPr>
              <a:t>. Ne var </a:t>
            </a:r>
            <a:r>
              <a:rPr lang="en-US" altLang="tr-TR" sz="2000" dirty="0" err="1">
                <a:solidFill>
                  <a:schemeClr val="tx1">
                    <a:lumMod val="75000"/>
                    <a:lumOff val="25000"/>
                  </a:schemeClr>
                </a:solidFill>
                <a:latin typeface="+mn-lt"/>
              </a:rPr>
              <a:t>ki</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günümüzde</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kalkınma</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süreçlerinde</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GÜ’ler</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AGÜ’ler</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üzerindeki</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politik</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ve</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ekonomik</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baskılarını</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artırmaktadırlar</a:t>
            </a:r>
            <a:r>
              <a:rPr lang="en-US" altLang="tr-TR" sz="2000" dirty="0">
                <a:solidFill>
                  <a:schemeClr val="tx1">
                    <a:lumMod val="75000"/>
                    <a:lumOff val="25000"/>
                  </a:schemeClr>
                </a:solidFill>
                <a:latin typeface="+mn-lt"/>
              </a:rPr>
              <a:t>. 18. </a:t>
            </a:r>
            <a:r>
              <a:rPr lang="en-US" altLang="tr-TR" sz="2000" dirty="0" err="1">
                <a:solidFill>
                  <a:schemeClr val="tx1">
                    <a:lumMod val="75000"/>
                    <a:lumOff val="25000"/>
                  </a:schemeClr>
                </a:solidFill>
                <a:latin typeface="+mn-lt"/>
              </a:rPr>
              <a:t>ve</a:t>
            </a:r>
            <a:r>
              <a:rPr lang="en-US" altLang="tr-TR" sz="2000" dirty="0">
                <a:solidFill>
                  <a:schemeClr val="tx1">
                    <a:lumMod val="75000"/>
                    <a:lumOff val="25000"/>
                  </a:schemeClr>
                </a:solidFill>
                <a:latin typeface="+mn-lt"/>
              </a:rPr>
              <a:t> 19.yüzyıldaki </a:t>
            </a:r>
            <a:r>
              <a:rPr lang="en-US" altLang="tr-TR" sz="2000" dirty="0" err="1">
                <a:solidFill>
                  <a:schemeClr val="tx1">
                    <a:lumMod val="75000"/>
                    <a:lumOff val="25000"/>
                  </a:schemeClr>
                </a:solidFill>
                <a:latin typeface="+mn-lt"/>
              </a:rPr>
              <a:t>doğal</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kaynaklara</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dayalı</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klasik</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sömürgecilik</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anlayışı</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bugün</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yerini</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çağdaş</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sömürü</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anlayışına</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terk</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etmiş</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bulunmaktadır</a:t>
            </a:r>
            <a:r>
              <a:rPr lang="en-US" altLang="tr-TR" sz="2000" dirty="0">
                <a:solidFill>
                  <a:schemeClr val="tx1">
                    <a:lumMod val="75000"/>
                    <a:lumOff val="25000"/>
                  </a:schemeClr>
                </a:solidFill>
                <a:latin typeface="+mn-lt"/>
              </a:rPr>
              <a:t>).</a:t>
            </a:r>
          </a:p>
          <a:p>
            <a:pPr algn="just">
              <a:lnSpc>
                <a:spcPct val="160000"/>
              </a:lnSpc>
              <a:spcBef>
                <a:spcPts val="1000"/>
              </a:spcBef>
              <a:buClr>
                <a:schemeClr val="accent1"/>
              </a:buClr>
              <a:buSzPct val="80000"/>
              <a:buFont typeface="Wingdings 3" charset="2"/>
              <a:buChar char=""/>
            </a:pPr>
            <a:endParaRPr lang="en-US" altLang="tr-TR" sz="2000" dirty="0">
              <a:solidFill>
                <a:schemeClr val="tx1">
                  <a:lumMod val="75000"/>
                  <a:lumOff val="25000"/>
                </a:schemeClr>
              </a:solidFill>
              <a:latin typeface="+mn-lt"/>
            </a:endParaRPr>
          </a:p>
          <a:p>
            <a:pPr algn="just">
              <a:lnSpc>
                <a:spcPct val="160000"/>
              </a:lnSpc>
              <a:spcBef>
                <a:spcPts val="1000"/>
              </a:spcBef>
              <a:buClr>
                <a:schemeClr val="accent1"/>
              </a:buClr>
              <a:buSzPct val="80000"/>
              <a:buFont typeface="Wingdings 3" charset="2"/>
              <a:buChar char=""/>
            </a:pPr>
            <a:r>
              <a:rPr lang="en-US" altLang="tr-TR" sz="2000"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Büyüme</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ile</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birlikte</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ortaya</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çıkan</a:t>
            </a:r>
            <a:r>
              <a:rPr lang="en-US" altLang="tr-TR" sz="2000" b="1" dirty="0">
                <a:solidFill>
                  <a:schemeClr val="tx1">
                    <a:lumMod val="75000"/>
                    <a:lumOff val="25000"/>
                  </a:schemeClr>
                </a:solidFill>
                <a:latin typeface="+mn-lt"/>
              </a:rPr>
              <a:t> her </a:t>
            </a:r>
            <a:r>
              <a:rPr lang="en-US" altLang="tr-TR" sz="2000" b="1" dirty="0" err="1">
                <a:solidFill>
                  <a:schemeClr val="tx1">
                    <a:lumMod val="75000"/>
                    <a:lumOff val="25000"/>
                  </a:schemeClr>
                </a:solidFill>
                <a:latin typeface="+mn-lt"/>
              </a:rPr>
              <a:t>yapısal</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değişim</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kalkınma</a:t>
            </a:r>
            <a:r>
              <a:rPr lang="en-US" altLang="tr-TR" sz="2000" b="1" dirty="0">
                <a:solidFill>
                  <a:schemeClr val="tx1">
                    <a:lumMod val="75000"/>
                    <a:lumOff val="25000"/>
                  </a:schemeClr>
                </a:solidFill>
                <a:latin typeface="+mn-lt"/>
              </a:rPr>
              <a:t> </a:t>
            </a:r>
            <a:r>
              <a:rPr lang="en-US" altLang="tr-TR" sz="2000" b="1" dirty="0" err="1">
                <a:solidFill>
                  <a:schemeClr val="tx1">
                    <a:lumMod val="75000"/>
                    <a:lumOff val="25000"/>
                  </a:schemeClr>
                </a:solidFill>
                <a:latin typeface="+mn-lt"/>
              </a:rPr>
              <a:t>değildir</a:t>
            </a:r>
            <a:r>
              <a:rPr lang="en-US" altLang="tr-TR" sz="2000" b="1" dirty="0">
                <a:solidFill>
                  <a:schemeClr val="tx1">
                    <a:lumMod val="75000"/>
                    <a:lumOff val="25000"/>
                  </a:schemeClr>
                </a:solidFill>
                <a:latin typeface="+mn-lt"/>
              </a:rPr>
              <a:t>.</a:t>
            </a:r>
          </a:p>
          <a:p>
            <a:pPr algn="just">
              <a:lnSpc>
                <a:spcPct val="160000"/>
              </a:lnSpc>
              <a:spcBef>
                <a:spcPts val="1000"/>
              </a:spcBef>
              <a:buClr>
                <a:schemeClr val="accent1"/>
              </a:buClr>
              <a:buSzPct val="80000"/>
              <a:buFont typeface="Wingdings 3" charset="2"/>
              <a:buChar char=""/>
            </a:pPr>
            <a:r>
              <a:rPr lang="en-US" altLang="tr-TR" sz="2000" dirty="0">
                <a:solidFill>
                  <a:schemeClr val="tx1">
                    <a:lumMod val="75000"/>
                    <a:lumOff val="25000"/>
                  </a:schemeClr>
                </a:solidFill>
                <a:latin typeface="+mn-lt"/>
              </a:rPr>
              <a:t>(</a:t>
            </a:r>
            <a:r>
              <a:rPr lang="en-US" altLang="tr-TR" sz="2000" dirty="0" err="1">
                <a:solidFill>
                  <a:schemeClr val="tx1">
                    <a:lumMod val="75000"/>
                    <a:lumOff val="25000"/>
                  </a:schemeClr>
                </a:solidFill>
                <a:latin typeface="+mn-lt"/>
              </a:rPr>
              <a:t>Kalkınmadan</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söz</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edebilmek</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için</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yapısal</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değişim</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sürecinin</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toplum</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yararına</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ortaya</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çıkması</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gereği</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vardır</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Örneğin</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büyüme</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hızı</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pozitif</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olduğu</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halde</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toplumda</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fırsat</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eşitsizlikleri</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yaygınlaşıyor</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gelir</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dağılımı</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bozuluyor</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demokratik</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hak</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ve</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özgürlükler</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kısıtlanıyor</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ise</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bu</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ekonomi</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büyümekte</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ancak</a:t>
            </a:r>
            <a:r>
              <a:rPr lang="en-US" altLang="tr-TR" sz="2000" dirty="0">
                <a:solidFill>
                  <a:schemeClr val="tx1">
                    <a:lumMod val="75000"/>
                    <a:lumOff val="25000"/>
                  </a:schemeClr>
                </a:solidFill>
                <a:latin typeface="+mn-lt"/>
              </a:rPr>
              <a:t> </a:t>
            </a:r>
            <a:r>
              <a:rPr lang="en-US" altLang="tr-TR" sz="2000" dirty="0" err="1">
                <a:solidFill>
                  <a:schemeClr val="tx1">
                    <a:lumMod val="75000"/>
                    <a:lumOff val="25000"/>
                  </a:schemeClr>
                </a:solidFill>
                <a:latin typeface="+mn-lt"/>
              </a:rPr>
              <a:t>kalkınamamaktadır</a:t>
            </a:r>
            <a:r>
              <a:rPr lang="en-US" altLang="tr-TR" sz="2000" dirty="0">
                <a:solidFill>
                  <a:schemeClr val="tx1">
                    <a:lumMod val="75000"/>
                    <a:lumOff val="25000"/>
                  </a:schemeClr>
                </a:solidFill>
                <a:latin typeface="+mn-lt"/>
              </a:rPr>
              <a:t>).</a:t>
            </a:r>
          </a:p>
        </p:txBody>
      </p:sp>
      <p:sp>
        <p:nvSpPr>
          <p:cNvPr id="10242" name="Rectangle 2">
            <a:extLst>
              <a:ext uri="{FF2B5EF4-FFF2-40B4-BE49-F238E27FC236}">
                <a16:creationId xmlns:a16="http://schemas.microsoft.com/office/drawing/2014/main" id="{8F6684B4-95CB-4C57-BA63-FF6A2E99FBDC}"/>
              </a:ext>
            </a:extLst>
          </p:cNvPr>
          <p:cNvSpPr>
            <a:spLocks noChangeArrowheads="1"/>
          </p:cNvSpPr>
          <p:nvPr/>
        </p:nvSpPr>
        <p:spPr bwMode="auto">
          <a:xfrm>
            <a:off x="4501754" y="791766"/>
            <a:ext cx="103584" cy="92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350"/>
          </a:p>
        </p:txBody>
      </p:sp>
    </p:spTree>
  </p:cSld>
  <p:clrMapOvr>
    <a:overrideClrMapping bg1="dk1" tx1="lt1" bg2="dk2" tx2="lt2" accent1="accent1" accent2="accent2" accent3="accent3" accent4="accent4" accent5="accent5" accent6="accent6" hlink="hlink" folHlink="folHlink"/>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a:extLst>
              <a:ext uri="{FF2B5EF4-FFF2-40B4-BE49-F238E27FC236}">
                <a16:creationId xmlns:a16="http://schemas.microsoft.com/office/drawing/2014/main" id="{C3D8C98D-53A2-4D75-9E27-33CFB1CC6C02}"/>
              </a:ext>
            </a:extLst>
          </p:cNvPr>
          <p:cNvGraphicFramePr>
            <a:graphicFrameLocks/>
          </p:cNvGraphicFramePr>
          <p:nvPr>
            <p:extLst>
              <p:ext uri="{D42A27DB-BD31-4B8C-83A1-F6EECF244321}">
                <p14:modId xmlns:p14="http://schemas.microsoft.com/office/powerpoint/2010/main" val="1700223988"/>
              </p:ext>
            </p:extLst>
          </p:nvPr>
        </p:nvGraphicFramePr>
        <p:xfrm>
          <a:off x="9983514" y="9401"/>
          <a:ext cx="2284810" cy="2096691"/>
        </p:xfrm>
        <a:graphic>
          <a:graphicData uri="http://schemas.openxmlformats.org/presentationml/2006/ole">
            <mc:AlternateContent xmlns:mc="http://schemas.openxmlformats.org/markup-compatibility/2006">
              <mc:Choice xmlns:v="urn:schemas-microsoft-com:vml" Requires="v">
                <p:oleObj spid="_x0000_s1042" name="Clip" r:id="rId4" imgW="3505304" imgH="3479708" progId="MS_ClipArt_Gallery.2">
                  <p:embed/>
                </p:oleObj>
              </mc:Choice>
              <mc:Fallback>
                <p:oleObj name="Clip" r:id="rId4" imgW="3505304" imgH="3479708" progId="MS_ClipArt_Gallery.2">
                  <p:embed/>
                  <p:pic>
                    <p:nvPicPr>
                      <p:cNvPr id="12290" name="Object 2">
                        <a:extLst>
                          <a:ext uri="{FF2B5EF4-FFF2-40B4-BE49-F238E27FC236}">
                            <a16:creationId xmlns:a16="http://schemas.microsoft.com/office/drawing/2014/main" id="{C3D8C98D-53A2-4D75-9E27-33CFB1CC6C02}"/>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3514" y="9401"/>
                        <a:ext cx="2284810" cy="2096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2515" name="Rectangle 3">
            <a:extLst>
              <a:ext uri="{FF2B5EF4-FFF2-40B4-BE49-F238E27FC236}">
                <a16:creationId xmlns:a16="http://schemas.microsoft.com/office/drawing/2014/main" id="{FA01F194-F251-49E1-85A8-E15043AEA825}"/>
              </a:ext>
            </a:extLst>
          </p:cNvPr>
          <p:cNvSpPr>
            <a:spLocks noChangeArrowheads="1"/>
          </p:cNvSpPr>
          <p:nvPr/>
        </p:nvSpPr>
        <p:spPr bwMode="auto">
          <a:xfrm>
            <a:off x="1408387" y="636985"/>
            <a:ext cx="8135006" cy="377509"/>
          </a:xfrm>
          <a:prstGeom prst="rect">
            <a:avLst/>
          </a:prstGeom>
          <a:noFill/>
          <a:ln w="9525">
            <a:noFill/>
            <a:miter lim="800000"/>
            <a:headEnd/>
            <a:tailEnd/>
          </a:ln>
          <a:effectLst/>
        </p:spPr>
        <p:txBody>
          <a:bodyPr wrap="square" lIns="69056" tIns="34529" rIns="69056" bIns="34529">
            <a:spAutoFit/>
          </a:bodyPr>
          <a:lstStyle/>
          <a:p>
            <a:pPr algn="ctr">
              <a:defRPr/>
            </a:pPr>
            <a:r>
              <a:rPr lang="tr-TR" sz="2000" b="1" dirty="0">
                <a:effectLst>
                  <a:outerShdw blurRad="38100" dist="38100" dir="2700000" algn="tl">
                    <a:srgbClr val="C0C0C0"/>
                  </a:outerShdw>
                </a:effectLst>
              </a:rPr>
              <a:t>BİR BİLİM OLARAK KALKINMANIN ÖZELLİKLERİ</a:t>
            </a:r>
          </a:p>
        </p:txBody>
      </p:sp>
      <p:sp>
        <p:nvSpPr>
          <p:cNvPr id="12292" name="Rectangle 4">
            <a:extLst>
              <a:ext uri="{FF2B5EF4-FFF2-40B4-BE49-F238E27FC236}">
                <a16:creationId xmlns:a16="http://schemas.microsoft.com/office/drawing/2014/main" id="{1BEF86AE-E95D-40A7-958A-8D5CBC78ED7E}"/>
              </a:ext>
            </a:extLst>
          </p:cNvPr>
          <p:cNvSpPr>
            <a:spLocks noChangeArrowheads="1"/>
          </p:cNvSpPr>
          <p:nvPr/>
        </p:nvSpPr>
        <p:spPr bwMode="auto">
          <a:xfrm>
            <a:off x="788275" y="1289711"/>
            <a:ext cx="9637987" cy="4278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Œ"/>
            </a:pPr>
            <a:r>
              <a:rPr lang="tr-TR" altLang="tr-TR" sz="1350" dirty="0">
                <a:latin typeface="Arial" panose="020B0604020202020204" pitchFamily="34" charset="0"/>
              </a:rPr>
              <a:t> </a:t>
            </a:r>
            <a:r>
              <a:rPr lang="tr-TR" altLang="tr-TR" sz="2000" b="1" dirty="0" err="1">
                <a:latin typeface="Arial" panose="020B0604020202020204" pitchFamily="34" charset="0"/>
              </a:rPr>
              <a:t>KalkInma</a:t>
            </a:r>
            <a:r>
              <a:rPr lang="tr-TR" altLang="tr-TR" sz="2000" b="1" dirty="0">
                <a:latin typeface="Arial" panose="020B0604020202020204" pitchFamily="34" charset="0"/>
              </a:rPr>
              <a:t> çok-yönlü (</a:t>
            </a:r>
            <a:r>
              <a:rPr lang="tr-TR" altLang="tr-TR" sz="2000" b="1" dirty="0" err="1">
                <a:latin typeface="Arial" panose="020B0604020202020204" pitchFamily="34" charset="0"/>
              </a:rPr>
              <a:t>multi-diciplinary</a:t>
            </a:r>
            <a:r>
              <a:rPr lang="tr-TR" altLang="tr-TR" sz="2000" b="1" dirty="0">
                <a:latin typeface="Arial" panose="020B0604020202020204" pitchFamily="34" charset="0"/>
              </a:rPr>
              <a:t>, </a:t>
            </a:r>
            <a:r>
              <a:rPr lang="tr-TR" altLang="tr-TR" sz="2000" b="1" dirty="0" err="1">
                <a:latin typeface="Arial" panose="020B0604020202020204" pitchFamily="34" charset="0"/>
              </a:rPr>
              <a:t>inter-diciplinary</a:t>
            </a:r>
            <a:r>
              <a:rPr lang="tr-TR" altLang="tr-TR" sz="2000" b="1" dirty="0">
                <a:latin typeface="Arial" panose="020B0604020202020204" pitchFamily="34" charset="0"/>
              </a:rPr>
              <a:t>)     bir bilim dalıdır.</a:t>
            </a:r>
          </a:p>
          <a:p>
            <a:pPr eaLnBrk="1" hangingPunct="1">
              <a:spcBef>
                <a:spcPct val="0"/>
              </a:spcBef>
              <a:buFontTx/>
              <a:buNone/>
            </a:pPr>
            <a:endParaRPr lang="tr-TR" altLang="tr-TR" sz="2000" b="1" dirty="0">
              <a:latin typeface="Arial" panose="020B0604020202020204" pitchFamily="34" charset="0"/>
            </a:endParaRPr>
          </a:p>
          <a:p>
            <a:pPr eaLnBrk="1" hangingPunct="1">
              <a:spcBef>
                <a:spcPct val="0"/>
              </a:spcBef>
              <a:buFont typeface="Wingdings" panose="05000000000000000000" pitchFamily="2" charset="2"/>
              <a:buChar char=""/>
            </a:pPr>
            <a:r>
              <a:rPr lang="tr-TR" altLang="tr-TR" sz="2000" b="1" dirty="0">
                <a:latin typeface="Arial" panose="020B0604020202020204" pitchFamily="34" charset="0"/>
              </a:rPr>
              <a:t> </a:t>
            </a:r>
            <a:r>
              <a:rPr lang="tr-TR" altLang="tr-TR" sz="2000" b="1" dirty="0" err="1">
                <a:latin typeface="Arial" panose="020B0604020202020204" pitchFamily="34" charset="0"/>
              </a:rPr>
              <a:t>KalkInma</a:t>
            </a:r>
            <a:r>
              <a:rPr lang="tr-TR" altLang="tr-TR" sz="2000" b="1" dirty="0">
                <a:latin typeface="Arial" panose="020B0604020202020204" pitchFamily="34" charset="0"/>
              </a:rPr>
              <a:t>, </a:t>
            </a:r>
            <a:r>
              <a:rPr lang="tr-TR" altLang="tr-TR" sz="2000" b="1" dirty="0" err="1">
                <a:latin typeface="Arial" panose="020B0604020202020204" pitchFamily="34" charset="0"/>
              </a:rPr>
              <a:t>hetorojen</a:t>
            </a:r>
            <a:r>
              <a:rPr lang="tr-TR" altLang="tr-TR" sz="2000" b="1" dirty="0">
                <a:latin typeface="Arial" panose="020B0604020202020204" pitchFamily="34" charset="0"/>
              </a:rPr>
              <a:t> bir bilim dalıdır.</a:t>
            </a:r>
          </a:p>
          <a:p>
            <a:pPr eaLnBrk="1" hangingPunct="1">
              <a:spcBef>
                <a:spcPct val="0"/>
              </a:spcBef>
              <a:buFontTx/>
              <a:buNone/>
            </a:pPr>
            <a:endParaRPr lang="tr-TR" altLang="tr-TR" sz="2000" b="1" dirty="0">
              <a:latin typeface="Arial" panose="020B0604020202020204" pitchFamily="34" charset="0"/>
            </a:endParaRPr>
          </a:p>
          <a:p>
            <a:pPr eaLnBrk="1" hangingPunct="1">
              <a:spcBef>
                <a:spcPct val="0"/>
              </a:spcBef>
              <a:buFont typeface="Wingdings" panose="05000000000000000000" pitchFamily="2" charset="2"/>
              <a:buChar char="Ž"/>
            </a:pPr>
            <a:r>
              <a:rPr lang="tr-TR" altLang="tr-TR" sz="2000" b="1" dirty="0">
                <a:latin typeface="Arial" panose="020B0604020202020204" pitchFamily="34" charset="0"/>
              </a:rPr>
              <a:t> Kalkınma, insan ve toplum yararına bir bilim dalıdır.</a:t>
            </a:r>
          </a:p>
          <a:p>
            <a:pPr eaLnBrk="1" hangingPunct="1">
              <a:spcBef>
                <a:spcPct val="0"/>
              </a:spcBef>
              <a:buFontTx/>
              <a:buNone/>
            </a:pPr>
            <a:endParaRPr lang="tr-TR" altLang="tr-TR" sz="2000" b="1" dirty="0">
              <a:latin typeface="Arial" panose="020B0604020202020204" pitchFamily="34" charset="0"/>
            </a:endParaRPr>
          </a:p>
          <a:p>
            <a:pPr eaLnBrk="1" hangingPunct="1">
              <a:spcBef>
                <a:spcPct val="0"/>
              </a:spcBef>
              <a:buFont typeface="Wingdings" panose="05000000000000000000" pitchFamily="2" charset="2"/>
              <a:buChar char=""/>
            </a:pPr>
            <a:r>
              <a:rPr lang="tr-TR" altLang="tr-TR" sz="2000" b="1" dirty="0">
                <a:latin typeface="Arial" panose="020B0604020202020204" pitchFamily="34" charset="0"/>
              </a:rPr>
              <a:t> Kalkınma, yalnızca sayısal olmayıp, aynı zamanda niteliksel boyutlu bir bilim dalıdır.</a:t>
            </a:r>
          </a:p>
          <a:p>
            <a:pPr eaLnBrk="1" hangingPunct="1">
              <a:spcBef>
                <a:spcPct val="0"/>
              </a:spcBef>
              <a:buFontTx/>
              <a:buNone/>
            </a:pPr>
            <a:endParaRPr lang="tr-TR" altLang="tr-TR" sz="2000" b="1" dirty="0">
              <a:latin typeface="Arial" panose="020B0604020202020204" pitchFamily="34" charset="0"/>
            </a:endParaRPr>
          </a:p>
          <a:p>
            <a:pPr eaLnBrk="1" hangingPunct="1">
              <a:spcBef>
                <a:spcPct val="0"/>
              </a:spcBef>
              <a:buFont typeface="Wingdings" panose="05000000000000000000" pitchFamily="2" charset="2"/>
              <a:buChar char=""/>
            </a:pPr>
            <a:r>
              <a:rPr lang="tr-TR" altLang="tr-TR" sz="2000" b="1" dirty="0">
                <a:latin typeface="Arial" panose="020B0604020202020204" pitchFamily="34" charset="0"/>
              </a:rPr>
              <a:t> Kalkınma, -her bilim dalında olduğu gibi- kendine özgü bir terminolojiye sahiptir.</a:t>
            </a:r>
          </a:p>
          <a:p>
            <a:pPr eaLnBrk="1" hangingPunct="1">
              <a:spcBef>
                <a:spcPct val="0"/>
              </a:spcBef>
              <a:buFontTx/>
              <a:buNone/>
            </a:pPr>
            <a:endParaRPr lang="tr-TR" altLang="tr-TR" sz="2000" b="1" dirty="0">
              <a:latin typeface="Arial" panose="020B0604020202020204" pitchFamily="34" charset="0"/>
            </a:endParaRPr>
          </a:p>
          <a:p>
            <a:pPr eaLnBrk="1" hangingPunct="1">
              <a:spcBef>
                <a:spcPct val="0"/>
              </a:spcBef>
              <a:buFont typeface="Wingdings" panose="05000000000000000000" pitchFamily="2" charset="2"/>
              <a:buChar char="‘"/>
            </a:pPr>
            <a:r>
              <a:rPr lang="tr-TR" altLang="tr-TR" sz="2000" b="1" dirty="0">
                <a:latin typeface="Arial" panose="020B0604020202020204" pitchFamily="34" charset="0"/>
              </a:rPr>
              <a:t> Kalkınma, henüz kuramsal bütüncüllüğe sahip olmayan bir bilim dalıdır.</a:t>
            </a:r>
          </a:p>
          <a:p>
            <a:pPr eaLnBrk="1" hangingPunct="1">
              <a:spcBef>
                <a:spcPct val="0"/>
              </a:spcBef>
              <a:buFontTx/>
              <a:buNone/>
            </a:pPr>
            <a:endParaRPr lang="tr-TR" altLang="tr-TR" sz="1350" b="1" dirty="0">
              <a:latin typeface="Arial" panose="020B0604020202020204" pitchFamily="34" charset="0"/>
            </a:endParaRPr>
          </a:p>
        </p:txBody>
      </p:sp>
      <p:sp>
        <p:nvSpPr>
          <p:cNvPr id="12293" name="Rectangle 5">
            <a:extLst>
              <a:ext uri="{FF2B5EF4-FFF2-40B4-BE49-F238E27FC236}">
                <a16:creationId xmlns:a16="http://schemas.microsoft.com/office/drawing/2014/main" id="{0582115B-E128-4FD1-9CAA-5E4966123C97}"/>
              </a:ext>
            </a:extLst>
          </p:cNvPr>
          <p:cNvSpPr>
            <a:spLocks noChangeArrowheads="1"/>
          </p:cNvSpPr>
          <p:nvPr/>
        </p:nvSpPr>
        <p:spPr bwMode="auto">
          <a:xfrm>
            <a:off x="3524250" y="6469857"/>
            <a:ext cx="3816749" cy="20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9056" tIns="34529" rIns="69056" bIns="34529">
            <a:spAutoFit/>
          </a:bodyPr>
          <a:lstStyle>
            <a:lvl1pPr defTabSz="7620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7620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7620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7620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7620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762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762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762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762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900" b="1">
                <a:latin typeface="Times New Roman" panose="02020603050405020304" pitchFamily="18" charset="0"/>
              </a:rPr>
              <a:t>Her hakkı saklıdır. İ.BARAY - H.A.EGELİ - M.TUNÇ-B.KARŞIYAKALI</a:t>
            </a:r>
            <a:endParaRPr lang="tr-TR" altLang="tr-TR" sz="900" b="1"/>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B2D61F6-4478-4779-8A85-53FE37609666}"/>
              </a:ext>
            </a:extLst>
          </p:cNvPr>
          <p:cNvSpPr>
            <a:spLocks noChangeArrowheads="1"/>
          </p:cNvSpPr>
          <p:nvPr/>
        </p:nvSpPr>
        <p:spPr bwMode="auto">
          <a:xfrm>
            <a:off x="2511972" y="835819"/>
            <a:ext cx="5755728" cy="500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800" b="1" dirty="0">
                <a:latin typeface="Algerian" panose="04020705040A02060702" pitchFamily="82" charset="0"/>
              </a:rPr>
              <a:t>KALKINMANIN  AMAÇLARI</a:t>
            </a:r>
          </a:p>
        </p:txBody>
      </p:sp>
      <p:sp>
        <p:nvSpPr>
          <p:cNvPr id="14339" name="Rectangle 3">
            <a:extLst>
              <a:ext uri="{FF2B5EF4-FFF2-40B4-BE49-F238E27FC236}">
                <a16:creationId xmlns:a16="http://schemas.microsoft.com/office/drawing/2014/main" id="{9E8DC777-D789-4E01-85FA-5527BB517C65}"/>
              </a:ext>
            </a:extLst>
          </p:cNvPr>
          <p:cNvSpPr>
            <a:spLocks noChangeArrowheads="1"/>
          </p:cNvSpPr>
          <p:nvPr/>
        </p:nvSpPr>
        <p:spPr bwMode="auto">
          <a:xfrm>
            <a:off x="1187669" y="1185863"/>
            <a:ext cx="8586951" cy="499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9056" tIns="34529" rIns="69056" bIns="345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ct val="0"/>
              </a:spcBef>
              <a:buFont typeface="Monotype Sorts" charset="2"/>
              <a:buChar char="4"/>
            </a:pPr>
            <a:r>
              <a:rPr lang="tr-TR" altLang="tr-TR" sz="2400" dirty="0">
                <a:latin typeface="Times New Roman" panose="02020603050405020304" pitchFamily="18" charset="0"/>
              </a:rPr>
              <a:t> </a:t>
            </a:r>
            <a:r>
              <a:rPr lang="tr-TR" altLang="tr-TR" sz="2400" b="1" dirty="0">
                <a:solidFill>
                  <a:srgbClr val="FF9933"/>
                </a:solidFill>
              </a:rPr>
              <a:t>Ekonomik  bağımsızlığı sağlamak.</a:t>
            </a:r>
          </a:p>
          <a:p>
            <a:pPr eaLnBrk="1" hangingPunct="1">
              <a:lnSpc>
                <a:spcPct val="150000"/>
              </a:lnSpc>
              <a:spcBef>
                <a:spcPct val="0"/>
              </a:spcBef>
              <a:buFont typeface="Monotype Sorts" charset="2"/>
              <a:buChar char="4"/>
            </a:pPr>
            <a:r>
              <a:rPr lang="tr-TR" altLang="tr-TR" sz="2400" b="1" dirty="0"/>
              <a:t> Fert başına d</a:t>
            </a:r>
            <a:r>
              <a:rPr lang="tr-TR" altLang="tr-TR" sz="2400" b="1" dirty="0">
                <a:latin typeface="Times New Roman" panose="02020603050405020304" pitchFamily="18" charset="0"/>
              </a:rPr>
              <a:t>ü</a:t>
            </a:r>
            <a:r>
              <a:rPr lang="tr-TR" altLang="tr-TR" sz="2400" b="1" dirty="0"/>
              <a:t>şen geliri arttırmak.</a:t>
            </a:r>
          </a:p>
          <a:p>
            <a:pPr eaLnBrk="1" hangingPunct="1">
              <a:lnSpc>
                <a:spcPct val="150000"/>
              </a:lnSpc>
              <a:spcBef>
                <a:spcPct val="0"/>
              </a:spcBef>
              <a:buFont typeface="Monotype Sorts" charset="2"/>
              <a:buChar char="4"/>
            </a:pPr>
            <a:r>
              <a:rPr lang="tr-TR" altLang="tr-TR" sz="2400" b="1" dirty="0"/>
              <a:t> </a:t>
            </a:r>
            <a:r>
              <a:rPr lang="tr-TR" altLang="tr-TR" sz="2400" b="1" dirty="0">
                <a:solidFill>
                  <a:srgbClr val="FF9933"/>
                </a:solidFill>
              </a:rPr>
              <a:t>Yaşamsal ihtiya</a:t>
            </a:r>
            <a:r>
              <a:rPr lang="tr-TR" altLang="tr-TR" sz="2400" b="1" dirty="0">
                <a:solidFill>
                  <a:srgbClr val="FF9933"/>
                </a:solidFill>
                <a:latin typeface="Times New Roman" panose="02020603050405020304" pitchFamily="18" charset="0"/>
              </a:rPr>
              <a:t>ç</a:t>
            </a:r>
            <a:r>
              <a:rPr lang="tr-TR" altLang="tr-TR" sz="2400" b="1" dirty="0">
                <a:solidFill>
                  <a:srgbClr val="FF9933"/>
                </a:solidFill>
              </a:rPr>
              <a:t>ları karşılamak.</a:t>
            </a:r>
          </a:p>
          <a:p>
            <a:pPr eaLnBrk="1" hangingPunct="1">
              <a:lnSpc>
                <a:spcPct val="150000"/>
              </a:lnSpc>
              <a:spcBef>
                <a:spcPct val="0"/>
              </a:spcBef>
              <a:buFont typeface="Monotype Sorts" charset="2"/>
              <a:buChar char="4"/>
            </a:pPr>
            <a:r>
              <a:rPr lang="tr-TR" altLang="tr-TR" sz="2400" b="1" dirty="0"/>
              <a:t> Ekonomide s</a:t>
            </a:r>
            <a:r>
              <a:rPr lang="tr-TR" altLang="tr-TR" sz="2400" b="1" dirty="0">
                <a:latin typeface="Times New Roman" panose="02020603050405020304" pitchFamily="18" charset="0"/>
              </a:rPr>
              <a:t>ü</a:t>
            </a:r>
            <a:r>
              <a:rPr lang="tr-TR" altLang="tr-TR" sz="2400" b="1" dirty="0"/>
              <a:t>rekli ve dengeli bir reel gelir  artışını sağlamak.</a:t>
            </a:r>
          </a:p>
          <a:p>
            <a:pPr eaLnBrk="1" hangingPunct="1">
              <a:lnSpc>
                <a:spcPct val="150000"/>
              </a:lnSpc>
              <a:spcBef>
                <a:spcPct val="0"/>
              </a:spcBef>
              <a:buFont typeface="Monotype Sorts" charset="2"/>
              <a:buChar char="4"/>
            </a:pPr>
            <a:r>
              <a:rPr lang="tr-TR" altLang="tr-TR" sz="2400" b="1" dirty="0"/>
              <a:t> </a:t>
            </a:r>
            <a:r>
              <a:rPr lang="tr-TR" altLang="tr-TR" sz="2400" b="1" dirty="0">
                <a:solidFill>
                  <a:srgbClr val="FF9933"/>
                </a:solidFill>
              </a:rPr>
              <a:t>Daha fazla boş zaman yaratarak insan yaşamını uzatan ve kolaylaştıran bir yaşam anlayışını sağlamak.</a:t>
            </a:r>
          </a:p>
          <a:p>
            <a:pPr eaLnBrk="1" hangingPunct="1">
              <a:lnSpc>
                <a:spcPct val="150000"/>
              </a:lnSpc>
              <a:spcBef>
                <a:spcPct val="0"/>
              </a:spcBef>
              <a:buFont typeface="Monotype Sorts" charset="2"/>
              <a:buChar char="4"/>
            </a:pPr>
            <a:r>
              <a:rPr lang="tr-TR" altLang="tr-TR" sz="2400" b="1" dirty="0"/>
              <a:t> Toplumsal  k</a:t>
            </a:r>
            <a:r>
              <a:rPr lang="tr-TR" altLang="tr-TR" sz="2400" b="1" dirty="0">
                <a:latin typeface="Times New Roman" panose="02020603050405020304" pitchFamily="18" charset="0"/>
              </a:rPr>
              <a:t>ü</a:t>
            </a:r>
            <a:r>
              <a:rPr lang="tr-TR" altLang="tr-TR" sz="2400" b="1" dirty="0"/>
              <a:t>lt</a:t>
            </a:r>
            <a:r>
              <a:rPr lang="tr-TR" altLang="tr-TR" sz="2400" b="1" dirty="0">
                <a:latin typeface="Times New Roman" panose="02020603050405020304" pitchFamily="18" charset="0"/>
              </a:rPr>
              <a:t>ü</a:t>
            </a:r>
            <a:r>
              <a:rPr lang="tr-TR" altLang="tr-TR" sz="2400" b="1" dirty="0"/>
              <a:t>r değerlerin geliştirilmesini sağlamak.</a:t>
            </a:r>
          </a:p>
          <a:p>
            <a:pPr eaLnBrk="1" hangingPunct="1">
              <a:lnSpc>
                <a:spcPct val="150000"/>
              </a:lnSpc>
              <a:spcBef>
                <a:spcPct val="0"/>
              </a:spcBef>
              <a:buFont typeface="Monotype Sorts" charset="2"/>
              <a:buChar char="4"/>
            </a:pPr>
            <a:r>
              <a:rPr lang="tr-TR" altLang="tr-TR" sz="2400" b="1" dirty="0"/>
              <a:t> </a:t>
            </a:r>
            <a:r>
              <a:rPr lang="tr-TR" altLang="tr-TR" sz="2400" b="1" dirty="0">
                <a:solidFill>
                  <a:srgbClr val="FF9933"/>
                </a:solidFill>
                <a:latin typeface="Times New Roman" panose="02020603050405020304" pitchFamily="18" charset="0"/>
              </a:rPr>
              <a:t>Ç</a:t>
            </a:r>
            <a:r>
              <a:rPr lang="tr-TR" altLang="tr-TR" sz="2400" b="1" dirty="0">
                <a:solidFill>
                  <a:srgbClr val="FF9933"/>
                </a:solidFill>
              </a:rPr>
              <a:t>ağdaş teknolojik gelişmelerin toplum tarafından kullanımını sağlamak.</a:t>
            </a:r>
          </a:p>
        </p:txBody>
      </p:sp>
      <p:grpSp>
        <p:nvGrpSpPr>
          <p:cNvPr id="14340" name="Group 7">
            <a:extLst>
              <a:ext uri="{FF2B5EF4-FFF2-40B4-BE49-F238E27FC236}">
                <a16:creationId xmlns:a16="http://schemas.microsoft.com/office/drawing/2014/main" id="{EBFD0A7E-ABCD-4136-9EF4-17021BC0AC33}"/>
              </a:ext>
            </a:extLst>
          </p:cNvPr>
          <p:cNvGrpSpPr>
            <a:grpSpLocks/>
          </p:cNvGrpSpPr>
          <p:nvPr/>
        </p:nvGrpSpPr>
        <p:grpSpPr bwMode="auto">
          <a:xfrm>
            <a:off x="3524250" y="-10716"/>
            <a:ext cx="5143500" cy="797720"/>
            <a:chOff x="0" y="0"/>
            <a:chExt cx="5669" cy="499"/>
          </a:xfrm>
        </p:grpSpPr>
        <p:pic>
          <p:nvPicPr>
            <p:cNvPr id="14348" name="Picture 8" descr="AB3">
              <a:extLst>
                <a:ext uri="{FF2B5EF4-FFF2-40B4-BE49-F238E27FC236}">
                  <a16:creationId xmlns:a16="http://schemas.microsoft.com/office/drawing/2014/main" id="{829148B1-8AB6-4F00-A23A-FE3D154BE9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3"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9" descr="AB3">
              <a:extLst>
                <a:ext uri="{FF2B5EF4-FFF2-40B4-BE49-F238E27FC236}">
                  <a16:creationId xmlns:a16="http://schemas.microsoft.com/office/drawing/2014/main" id="{DF4748F7-F946-4CE3-9541-C922EAD1B5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5"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50" name="Group 10">
              <a:extLst>
                <a:ext uri="{FF2B5EF4-FFF2-40B4-BE49-F238E27FC236}">
                  <a16:creationId xmlns:a16="http://schemas.microsoft.com/office/drawing/2014/main" id="{E8CA1BF6-4A57-4823-B549-DF98C681894E}"/>
                </a:ext>
              </a:extLst>
            </p:cNvPr>
            <p:cNvGrpSpPr>
              <a:grpSpLocks/>
            </p:cNvGrpSpPr>
            <p:nvPr/>
          </p:nvGrpSpPr>
          <p:grpSpPr bwMode="auto">
            <a:xfrm>
              <a:off x="0" y="0"/>
              <a:ext cx="2290" cy="499"/>
              <a:chOff x="0" y="0"/>
              <a:chExt cx="2290" cy="499"/>
            </a:xfrm>
          </p:grpSpPr>
          <p:pic>
            <p:nvPicPr>
              <p:cNvPr id="14352" name="Picture 11" descr="AB3">
                <a:extLst>
                  <a:ext uri="{FF2B5EF4-FFF2-40B4-BE49-F238E27FC236}">
                    <a16:creationId xmlns:a16="http://schemas.microsoft.com/office/drawing/2014/main" id="{00F9BBD6-39EB-46B3-9318-104D61E432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4"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3" name="Picture 12" descr="AB3">
                <a:extLst>
                  <a:ext uri="{FF2B5EF4-FFF2-40B4-BE49-F238E27FC236}">
                    <a16:creationId xmlns:a16="http://schemas.microsoft.com/office/drawing/2014/main" id="{9AD4E0DA-DF0D-4FB5-AAF7-C18F6A176B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351" name="Picture 13" descr="AB3">
              <a:extLst>
                <a:ext uri="{FF2B5EF4-FFF2-40B4-BE49-F238E27FC236}">
                  <a16:creationId xmlns:a16="http://schemas.microsoft.com/office/drawing/2014/main" id="{EE4BB2BE-077E-4BC1-88F2-B2CD264CA5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9"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1" name="Group 14">
            <a:extLst>
              <a:ext uri="{FF2B5EF4-FFF2-40B4-BE49-F238E27FC236}">
                <a16:creationId xmlns:a16="http://schemas.microsoft.com/office/drawing/2014/main" id="{81DE6489-FE9A-4DC9-91A1-D626EF8B1E90}"/>
              </a:ext>
            </a:extLst>
          </p:cNvPr>
          <p:cNvGrpSpPr>
            <a:grpSpLocks/>
          </p:cNvGrpSpPr>
          <p:nvPr/>
        </p:nvGrpSpPr>
        <p:grpSpPr bwMode="auto">
          <a:xfrm>
            <a:off x="3504009" y="6070998"/>
            <a:ext cx="5163741" cy="797719"/>
            <a:chOff x="0" y="0"/>
            <a:chExt cx="5669" cy="499"/>
          </a:xfrm>
        </p:grpSpPr>
        <p:pic>
          <p:nvPicPr>
            <p:cNvPr id="14342" name="Picture 15" descr="AB3">
              <a:extLst>
                <a:ext uri="{FF2B5EF4-FFF2-40B4-BE49-F238E27FC236}">
                  <a16:creationId xmlns:a16="http://schemas.microsoft.com/office/drawing/2014/main" id="{F62FEB66-1EE8-455F-B0D1-2EDB96309F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3"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16" descr="AB3">
              <a:extLst>
                <a:ext uri="{FF2B5EF4-FFF2-40B4-BE49-F238E27FC236}">
                  <a16:creationId xmlns:a16="http://schemas.microsoft.com/office/drawing/2014/main" id="{538E9923-964D-402B-8BCF-70E88A3146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5"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4" name="Group 17">
              <a:extLst>
                <a:ext uri="{FF2B5EF4-FFF2-40B4-BE49-F238E27FC236}">
                  <a16:creationId xmlns:a16="http://schemas.microsoft.com/office/drawing/2014/main" id="{0CB87AE7-0A32-454D-9B09-7DB64850FF1F}"/>
                </a:ext>
              </a:extLst>
            </p:cNvPr>
            <p:cNvGrpSpPr>
              <a:grpSpLocks/>
            </p:cNvGrpSpPr>
            <p:nvPr/>
          </p:nvGrpSpPr>
          <p:grpSpPr bwMode="auto">
            <a:xfrm>
              <a:off x="0" y="0"/>
              <a:ext cx="2290" cy="499"/>
              <a:chOff x="0" y="0"/>
              <a:chExt cx="2290" cy="499"/>
            </a:xfrm>
          </p:grpSpPr>
          <p:pic>
            <p:nvPicPr>
              <p:cNvPr id="14346" name="Picture 18" descr="AB3">
                <a:extLst>
                  <a:ext uri="{FF2B5EF4-FFF2-40B4-BE49-F238E27FC236}">
                    <a16:creationId xmlns:a16="http://schemas.microsoft.com/office/drawing/2014/main" id="{757FF07A-8F3C-4E6C-BEE1-E060A9EFBC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4"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9" descr="AB3">
                <a:extLst>
                  <a:ext uri="{FF2B5EF4-FFF2-40B4-BE49-F238E27FC236}">
                    <a16:creationId xmlns:a16="http://schemas.microsoft.com/office/drawing/2014/main" id="{EA0ACCFA-BCD7-4605-AFCB-8DE81109C9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345" name="Picture 20" descr="AB3">
              <a:extLst>
                <a:ext uri="{FF2B5EF4-FFF2-40B4-BE49-F238E27FC236}">
                  <a16:creationId xmlns:a16="http://schemas.microsoft.com/office/drawing/2014/main" id="{28C0E726-961E-4C8A-81BA-F040D3ADFF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9" y="0"/>
              <a:ext cx="1156"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F4A2EC-E802-4DA0-94F0-A6F3A8CD29BB}"/>
              </a:ext>
            </a:extLst>
          </p:cNvPr>
          <p:cNvSpPr>
            <a:spLocks noGrp="1"/>
          </p:cNvSpPr>
          <p:nvPr>
            <p:ph type="title"/>
          </p:nvPr>
        </p:nvSpPr>
        <p:spPr>
          <a:xfrm>
            <a:off x="677334" y="609600"/>
            <a:ext cx="8596668" cy="798786"/>
          </a:xfrm>
        </p:spPr>
        <p:txBody>
          <a:bodyPr/>
          <a:lstStyle/>
          <a:p>
            <a:pPr algn="ctr"/>
            <a:r>
              <a:rPr lang="tr-TR" dirty="0"/>
              <a:t>Gelişme</a:t>
            </a:r>
          </a:p>
        </p:txBody>
      </p:sp>
      <p:sp>
        <p:nvSpPr>
          <p:cNvPr id="3" name="İçerik Yer Tutucusu 2">
            <a:extLst>
              <a:ext uri="{FF2B5EF4-FFF2-40B4-BE49-F238E27FC236}">
                <a16:creationId xmlns:a16="http://schemas.microsoft.com/office/drawing/2014/main" id="{6F4C0231-FE82-40FE-8264-D49355F231B2}"/>
              </a:ext>
            </a:extLst>
          </p:cNvPr>
          <p:cNvSpPr>
            <a:spLocks noGrp="1"/>
          </p:cNvSpPr>
          <p:nvPr>
            <p:ph idx="1"/>
          </p:nvPr>
        </p:nvSpPr>
        <p:spPr>
          <a:xfrm>
            <a:off x="677334" y="1524001"/>
            <a:ext cx="8596668" cy="5150068"/>
          </a:xfrm>
        </p:spPr>
        <p:txBody>
          <a:bodyPr>
            <a:noAutofit/>
          </a:bodyPr>
          <a:lstStyle/>
          <a:p>
            <a:pPr algn="just">
              <a:lnSpc>
                <a:spcPct val="150000"/>
              </a:lnSpc>
            </a:pPr>
            <a:r>
              <a:rPr lang="tr-TR" sz="2800" b="1" dirty="0">
                <a:solidFill>
                  <a:srgbClr val="333333"/>
                </a:solidFill>
                <a:effectLst/>
                <a:latin typeface="Times New Roman" panose="02020603050405020304" pitchFamily="18" charset="0"/>
                <a:ea typeface="Times New Roman" panose="02020603050405020304" pitchFamily="18" charset="0"/>
              </a:rPr>
              <a:t>İktisadi gelişme;</a:t>
            </a:r>
            <a:r>
              <a:rPr lang="tr-TR" sz="2800" dirty="0">
                <a:solidFill>
                  <a:srgbClr val="333333"/>
                </a:solidFill>
                <a:effectLst/>
                <a:latin typeface="Times New Roman" panose="02020603050405020304" pitchFamily="18" charset="0"/>
                <a:ea typeface="Times New Roman" panose="02020603050405020304" pitchFamily="18" charset="0"/>
              </a:rPr>
              <a:t> kişi başına düşen gelirdeki artış oranının yanında ülkenin ekonomik, toplumsal, kültürel yapısının da olumlu olarak değişmesini içine alır. Ekonomik gelişme içinde olan ülkelerde üretim faktörlerinin kullanım oranları artar. Sanayi ve teknolojinin ihracattaki payı ile birlikte ülkenin toplumsal, sosyal, kültürel yapısında olumlu değişmeler meydana gelir. </a:t>
            </a:r>
            <a:endParaRPr lang="tr-TR" sz="2800" dirty="0"/>
          </a:p>
        </p:txBody>
      </p:sp>
    </p:spTree>
    <p:extLst>
      <p:ext uri="{BB962C8B-B14F-4D97-AF65-F5344CB8AC3E}">
        <p14:creationId xmlns:p14="http://schemas.microsoft.com/office/powerpoint/2010/main" val="488528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5E4248-BB46-468F-8F46-56487E44F579}"/>
              </a:ext>
            </a:extLst>
          </p:cNvPr>
          <p:cNvSpPr>
            <a:spLocks noGrp="1"/>
          </p:cNvSpPr>
          <p:nvPr>
            <p:ph type="title"/>
          </p:nvPr>
        </p:nvSpPr>
        <p:spPr>
          <a:xfrm>
            <a:off x="677334" y="609600"/>
            <a:ext cx="8596668" cy="714703"/>
          </a:xfrm>
        </p:spPr>
        <p:txBody>
          <a:bodyPr>
            <a:normAutofit/>
          </a:bodyPr>
          <a:lstStyle/>
          <a:p>
            <a:r>
              <a:rPr lang="tr-TR" sz="3200" dirty="0"/>
              <a:t>Büyüme-Kalkınma ve Gelişme karşılaştırması</a:t>
            </a:r>
          </a:p>
        </p:txBody>
      </p:sp>
      <p:graphicFrame>
        <p:nvGraphicFramePr>
          <p:cNvPr id="4" name="İçerik Yer Tutucusu 3">
            <a:extLst>
              <a:ext uri="{FF2B5EF4-FFF2-40B4-BE49-F238E27FC236}">
                <a16:creationId xmlns:a16="http://schemas.microsoft.com/office/drawing/2014/main" id="{3CB9F69A-037C-4442-8FA6-15084218A644}"/>
              </a:ext>
            </a:extLst>
          </p:cNvPr>
          <p:cNvGraphicFramePr>
            <a:graphicFrameLocks noGrp="1"/>
          </p:cNvGraphicFramePr>
          <p:nvPr>
            <p:ph idx="1"/>
            <p:extLst>
              <p:ext uri="{D42A27DB-BD31-4B8C-83A1-F6EECF244321}">
                <p14:modId xmlns:p14="http://schemas.microsoft.com/office/powerpoint/2010/main" val="3146420672"/>
              </p:ext>
            </p:extLst>
          </p:nvPr>
        </p:nvGraphicFramePr>
        <p:xfrm>
          <a:off x="677862" y="1481959"/>
          <a:ext cx="9622275" cy="5118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580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773C93-86DC-4C58-B637-A2C382FE2A6D}"/>
              </a:ext>
            </a:extLst>
          </p:cNvPr>
          <p:cNvSpPr>
            <a:spLocks noGrp="1"/>
          </p:cNvSpPr>
          <p:nvPr>
            <p:ph type="title"/>
          </p:nvPr>
        </p:nvSpPr>
        <p:spPr>
          <a:xfrm>
            <a:off x="677334" y="609600"/>
            <a:ext cx="8596668" cy="788276"/>
          </a:xfrm>
        </p:spPr>
        <p:txBody>
          <a:bodyPr>
            <a:normAutofit/>
          </a:bodyPr>
          <a:lstStyle/>
          <a:p>
            <a:r>
              <a:rPr lang="tr-TR" sz="3200" dirty="0"/>
              <a:t>Büyüme-Kalkınma ve Gelişme karşılaştırması</a:t>
            </a:r>
          </a:p>
        </p:txBody>
      </p:sp>
      <p:sp>
        <p:nvSpPr>
          <p:cNvPr id="3" name="İçerik Yer Tutucusu 2">
            <a:extLst>
              <a:ext uri="{FF2B5EF4-FFF2-40B4-BE49-F238E27FC236}">
                <a16:creationId xmlns:a16="http://schemas.microsoft.com/office/drawing/2014/main" id="{87C3BAC9-8105-43C8-A534-7A4DDAF1C61C}"/>
              </a:ext>
            </a:extLst>
          </p:cNvPr>
          <p:cNvSpPr>
            <a:spLocks noGrp="1"/>
          </p:cNvSpPr>
          <p:nvPr>
            <p:ph idx="1"/>
          </p:nvPr>
        </p:nvSpPr>
        <p:spPr>
          <a:xfrm>
            <a:off x="677334" y="1397876"/>
            <a:ext cx="8596668" cy="4929351"/>
          </a:xfrm>
        </p:spPr>
        <p:txBody>
          <a:bodyPr>
            <a:normAutofit/>
          </a:bodyPr>
          <a:lstStyle/>
          <a:p>
            <a:pPr indent="450215" algn="just" fontAlgn="base">
              <a:lnSpc>
                <a:spcPct val="150000"/>
              </a:lnSpc>
              <a:spcBef>
                <a:spcPts val="600"/>
              </a:spcBef>
              <a:spcAft>
                <a:spcPts val="600"/>
              </a:spcAft>
            </a:pPr>
            <a:r>
              <a:rPr lang="tr-TR" sz="2400" b="0" spc="1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Sağlık, eğitim, sosyal güvenlik, gelir dağılımı, istihdam, can ve mal güvenliği, fikir ve vicdan hürriyeti, insan hakları, çevre, demokrasi, teknoloji, bilim, sanat, kültür, opera, tiyatro, konser gibi alanlarda ülke insanına çağdaş insanların sahip oldukları imkânlar sağlanamıyor ise, büyüme de kalkınma da bir anlam ifade etmez.</a:t>
            </a: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fontAlgn="base">
              <a:lnSpc>
                <a:spcPct val="150000"/>
              </a:lnSpc>
              <a:spcBef>
                <a:spcPts val="600"/>
              </a:spcBef>
              <a:spcAft>
                <a:spcPts val="600"/>
              </a:spcAft>
            </a:pPr>
            <a:r>
              <a:rPr lang="tr-TR" sz="240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Büyüme olmadan, kalkınma ve gelişme olamaz ama, her büyüme mutlaka kalkınma ve gelişmeye dönüşmez.</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592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50FE06-3DDD-413F-93ED-28AD5F43461C}"/>
              </a:ext>
            </a:extLst>
          </p:cNvPr>
          <p:cNvSpPr>
            <a:spLocks noGrp="1"/>
          </p:cNvSpPr>
          <p:nvPr>
            <p:ph type="title"/>
          </p:nvPr>
        </p:nvSpPr>
        <p:spPr>
          <a:xfrm>
            <a:off x="677334" y="609600"/>
            <a:ext cx="8596668" cy="735724"/>
          </a:xfrm>
        </p:spPr>
        <p:txBody>
          <a:bodyPr>
            <a:normAutofit fontScale="90000"/>
          </a:bodyPr>
          <a:lstStyle/>
          <a:p>
            <a:r>
              <a:rPr lang="tr-TR" sz="3100" b="1" i="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Ekonomik Kalkınma beş öğeyi bir araya getirmelidir:</a:t>
            </a:r>
            <a:br>
              <a:rPr lang="tr-TR" sz="36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E0A7076-0866-4C4D-9453-A95D7F3FFB2A}"/>
              </a:ext>
            </a:extLst>
          </p:cNvPr>
          <p:cNvSpPr>
            <a:spLocks noGrp="1"/>
          </p:cNvSpPr>
          <p:nvPr>
            <p:ph idx="1"/>
          </p:nvPr>
        </p:nvSpPr>
        <p:spPr/>
        <p:txBody>
          <a:bodyPr>
            <a:normAutofit fontScale="92500" lnSpcReduction="10000"/>
          </a:bodyPr>
          <a:lstStyle/>
          <a:p>
            <a:pPr marL="0" indent="450215" algn="just">
              <a:lnSpc>
                <a:spcPct val="150000"/>
              </a:lnSpc>
              <a:spcBef>
                <a:spcPts val="600"/>
              </a:spcBef>
              <a:spcAft>
                <a:spcPts val="600"/>
              </a:spcAft>
            </a:pPr>
            <a:r>
              <a:rPr lang="tr-TR" sz="1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Kendi kendisini sürdürebilen büyüme</a:t>
            </a: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tabLst>
                <a:tab pos="457200" algn="l"/>
              </a:tabLst>
            </a:pPr>
            <a:r>
              <a:rPr lang="tr-TR"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Üretim kalıplarında yapısal değişim</a:t>
            </a: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tabLst>
                <a:tab pos="457200" algn="l"/>
              </a:tabLst>
            </a:pPr>
            <a:r>
              <a:rPr lang="tr-TR"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Teknolojik ilerleme</a:t>
            </a: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tabLst>
                <a:tab pos="457200" algn="l"/>
              </a:tabLst>
            </a:pPr>
            <a:r>
              <a:rPr lang="tr-TR"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Sosyal, politik ve kurumsal modernleşme</a:t>
            </a: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tabLst>
                <a:tab pos="457200" algn="l"/>
              </a:tabLst>
            </a:pPr>
            <a:r>
              <a:rPr lang="tr-TR"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İnsani koşullarda geniş çaplı iyileştirmeler.</a:t>
            </a:r>
            <a:endParaRPr lang="tr-TR"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7566944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394127-1C7C-4B14-954A-1ABCC3124BF0}"/>
              </a:ext>
            </a:extLst>
          </p:cNvPr>
          <p:cNvSpPr>
            <a:spLocks noGrp="1"/>
          </p:cNvSpPr>
          <p:nvPr>
            <p:ph type="title"/>
          </p:nvPr>
        </p:nvSpPr>
        <p:spPr>
          <a:xfrm>
            <a:off x="677334" y="609600"/>
            <a:ext cx="8596668" cy="714703"/>
          </a:xfrm>
        </p:spPr>
        <p:txBody>
          <a:bodyPr>
            <a:normAutofit/>
          </a:bodyPr>
          <a:lstStyle/>
          <a:p>
            <a:pPr algn="ctr"/>
            <a:r>
              <a:rPr lang="tr-TR" sz="3200" dirty="0"/>
              <a:t>BÜYÜME VE KALKINMA ARASINDAKİ AYRIM</a:t>
            </a:r>
          </a:p>
        </p:txBody>
      </p:sp>
      <p:sp>
        <p:nvSpPr>
          <p:cNvPr id="3" name="İçerik Yer Tutucusu 2">
            <a:extLst>
              <a:ext uri="{FF2B5EF4-FFF2-40B4-BE49-F238E27FC236}">
                <a16:creationId xmlns:a16="http://schemas.microsoft.com/office/drawing/2014/main" id="{99436AAC-11E8-4861-A83D-FE6857D86BE0}"/>
              </a:ext>
            </a:extLst>
          </p:cNvPr>
          <p:cNvSpPr>
            <a:spLocks noGrp="1"/>
          </p:cNvSpPr>
          <p:nvPr>
            <p:ph idx="1"/>
          </p:nvPr>
        </p:nvSpPr>
        <p:spPr>
          <a:xfrm>
            <a:off x="677334" y="1397877"/>
            <a:ext cx="8596668" cy="4643486"/>
          </a:xfrm>
        </p:spPr>
        <p:txBody>
          <a:bodyPr>
            <a:normAutofit fontScale="92500" lnSpcReduction="10000"/>
          </a:bodyPr>
          <a:lstStyle/>
          <a:p>
            <a:pPr marL="0" lvl="0" indent="114300" algn="just">
              <a:lnSpc>
                <a:spcPct val="150000"/>
              </a:lnSpc>
              <a:spcBef>
                <a:spcPts val="0"/>
              </a:spcBef>
              <a:buSzTx/>
              <a:buNone/>
              <a:defRPr sz="1800">
                <a:solidFill>
                  <a:srgbClr val="000000"/>
                </a:solidFill>
              </a:defRPr>
            </a:pPr>
            <a:r>
              <a:rPr lang="tr-TR" sz="2800" dirty="0" err="1">
                <a:solidFill>
                  <a:schemeClr val="tx1"/>
                </a:solidFill>
              </a:rPr>
              <a:t>Alfred</a:t>
            </a:r>
            <a:r>
              <a:rPr lang="tr-TR" sz="2800" dirty="0">
                <a:solidFill>
                  <a:schemeClr val="tx1"/>
                </a:solidFill>
              </a:rPr>
              <a:t> </a:t>
            </a:r>
            <a:r>
              <a:rPr lang="tr-TR" sz="2800" dirty="0" err="1">
                <a:solidFill>
                  <a:schemeClr val="tx1"/>
                </a:solidFill>
              </a:rPr>
              <a:t>Amonn</a:t>
            </a:r>
            <a:r>
              <a:rPr lang="tr-TR" sz="2800" dirty="0">
                <a:solidFill>
                  <a:schemeClr val="tx1"/>
                </a:solidFill>
              </a:rPr>
              <a:t> 1944 yılında ülke ekonomisinin zaman içinde iki yönde değişim göstereceğini ifade etmiştir:</a:t>
            </a:r>
          </a:p>
          <a:p>
            <a:pPr marL="0" lvl="0" indent="114300" algn="just">
              <a:lnSpc>
                <a:spcPct val="150000"/>
              </a:lnSpc>
              <a:spcBef>
                <a:spcPts val="0"/>
              </a:spcBef>
              <a:buSzTx/>
              <a:buNone/>
              <a:defRPr sz="1800">
                <a:solidFill>
                  <a:srgbClr val="000000"/>
                </a:solidFill>
              </a:defRPr>
            </a:pPr>
            <a:r>
              <a:rPr lang="tr-TR" sz="2800" dirty="0">
                <a:solidFill>
                  <a:schemeClr val="tx1"/>
                </a:solidFill>
              </a:rPr>
              <a:t>- Gövdesi ile büyür ve genişler. Nüfusu artar, işgücü çoğalır, üretim faktörlerinde artışlar olur.</a:t>
            </a:r>
          </a:p>
          <a:p>
            <a:pPr marL="0" lvl="0" indent="114300" algn="just">
              <a:lnSpc>
                <a:spcPct val="150000"/>
              </a:lnSpc>
              <a:spcBef>
                <a:spcPts val="0"/>
              </a:spcBef>
              <a:buSzTx/>
              <a:buNone/>
              <a:defRPr sz="1800">
                <a:solidFill>
                  <a:srgbClr val="000000"/>
                </a:solidFill>
              </a:defRPr>
            </a:pPr>
            <a:r>
              <a:rPr lang="tr-TR" sz="2800" dirty="0">
                <a:solidFill>
                  <a:schemeClr val="tx1"/>
                </a:solidFill>
              </a:rPr>
              <a:t>- Bünye ve çatısı ile değişir. Milli hasıla içinde tarım, sanayi  ve hizmet sektörlerinin payları değişir. İşgücünün bu sektörlerde dağılımı farklılaşır, alt yapıda çeşitli değişmeler meydana gelir.</a:t>
            </a:r>
          </a:p>
          <a:p>
            <a:endParaRPr lang="tr-TR" dirty="0"/>
          </a:p>
        </p:txBody>
      </p:sp>
    </p:spTree>
    <p:extLst>
      <p:ext uri="{BB962C8B-B14F-4D97-AF65-F5344CB8AC3E}">
        <p14:creationId xmlns:p14="http://schemas.microsoft.com/office/powerpoint/2010/main" val="1611480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7829658" y="1253067"/>
            <a:ext cx="3371742" cy="4351866"/>
          </a:xfrm>
        </p:spPr>
        <p:txBody>
          <a:bodyPr anchor="ctr">
            <a:normAutofit/>
          </a:bodyPr>
          <a:lstStyle/>
          <a:p>
            <a:r>
              <a:rPr lang="tr-TR">
                <a:solidFill>
                  <a:schemeClr val="bg1"/>
                </a:solidFill>
              </a:rPr>
              <a:t>Sanayi Devrimi</a:t>
            </a:r>
          </a:p>
        </p:txBody>
      </p:sp>
      <p:sp>
        <p:nvSpPr>
          <p:cNvPr id="3" name="İçerik Yer Tutucusu 2"/>
          <p:cNvSpPr>
            <a:spLocks noGrp="1"/>
          </p:cNvSpPr>
          <p:nvPr>
            <p:ph idx="1"/>
          </p:nvPr>
        </p:nvSpPr>
        <p:spPr>
          <a:xfrm>
            <a:off x="677334" y="1253067"/>
            <a:ext cx="6155266" cy="4351866"/>
          </a:xfrm>
        </p:spPr>
        <p:txBody>
          <a:bodyPr anchor="ctr">
            <a:normAutofit/>
          </a:bodyPr>
          <a:lstStyle/>
          <a:p>
            <a:r>
              <a:rPr lang="tr-TR"/>
              <a:t>Basit anlamı ile Sanayi Devrimi, küçük zanaat, tezgâh ve atölye üretiminin yerine yeni buluşların getirdiği yeni teknik ve makinelerle donatılmış fabrika üretiminin geçmesi, diğer bir deyişle yeni bir enerji kaynağı buhar gücünün harekete geçirdiği makinenin insan, rüzgâr, su, hayvan gibi doğa enerjisinin yerini almasıdır.</a:t>
            </a:r>
          </a:p>
          <a:p>
            <a:r>
              <a:rPr lang="tr-TR"/>
              <a:t>Sanayi Devriminin bir diğer anlamı ise çağdaş sanayi tekniğinin XVIII. Yüzyılın ikinci yarısından başlayarak şaşırtıcı bir hızla gelişmesidir.</a:t>
            </a:r>
          </a:p>
          <a:p>
            <a:r>
              <a:rPr lang="tr-TR"/>
              <a:t>On sekizinci yüzyılın sonlarına doğru doğup gelişmeye başlamış bulunan Sanayi Devrimi ve yeni ekonomik atılımlar liberal bir düşünce ortamı içinde oluşmuştur.</a:t>
            </a:r>
          </a:p>
        </p:txBody>
      </p:sp>
    </p:spTree>
    <p:extLst>
      <p:ext uri="{BB962C8B-B14F-4D97-AF65-F5344CB8AC3E}">
        <p14:creationId xmlns:p14="http://schemas.microsoft.com/office/powerpoint/2010/main" val="17273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1460427" y="688904"/>
            <a:ext cx="7620001" cy="645909"/>
          </a:xfrm>
          <a:prstGeom prst="rect">
            <a:avLst/>
          </a:prstGeom>
        </p:spPr>
        <p:txBody>
          <a:bodyPr vert="horz" lIns="0" tIns="0" rIns="0" bIns="0" rtlCol="0" anchor="t">
            <a:normAutofit/>
          </a:bodyPr>
          <a:lstStyle>
            <a:lvl1pPr>
              <a:defRPr sz="2400"/>
            </a:lvl1pPr>
          </a:lstStyle>
          <a:p>
            <a:pPr lvl="0" algn="ctr">
              <a:defRPr sz="1800" spc="0">
                <a:solidFill>
                  <a:srgbClr val="000000"/>
                </a:solidFill>
              </a:defRPr>
            </a:pPr>
            <a:r>
              <a:rPr lang="tr-TR" sz="3600" spc="-100" dirty="0">
                <a:solidFill>
                  <a:srgbClr val="675E47"/>
                </a:solidFill>
              </a:rPr>
              <a:t>İKTİSADİ BÜYÜME VE KALKINMA AYRIMI</a:t>
            </a:r>
          </a:p>
        </p:txBody>
      </p:sp>
      <p:sp>
        <p:nvSpPr>
          <p:cNvPr id="74" name="Shape 74"/>
          <p:cNvSpPr>
            <a:spLocks noGrp="1"/>
          </p:cNvSpPr>
          <p:nvPr>
            <p:ph type="body" idx="1"/>
          </p:nvPr>
        </p:nvSpPr>
        <p:spPr>
          <a:xfrm>
            <a:off x="493986" y="1587063"/>
            <a:ext cx="9078611" cy="5499532"/>
          </a:xfrm>
          <a:prstGeom prst="rect">
            <a:avLst/>
          </a:prstGeom>
        </p:spPr>
        <p:txBody>
          <a:bodyPr/>
          <a:lstStyle/>
          <a:p>
            <a:pPr marL="0" indent="114300" algn="just">
              <a:lnSpc>
                <a:spcPct val="150000"/>
              </a:lnSpc>
              <a:spcBef>
                <a:spcPts val="0"/>
              </a:spcBef>
              <a:buSzTx/>
              <a:buNone/>
              <a:defRPr sz="1800">
                <a:solidFill>
                  <a:srgbClr val="000000"/>
                </a:solidFill>
              </a:defRPr>
            </a:pPr>
            <a:r>
              <a:rPr lang="tr-TR" sz="2400" dirty="0">
                <a:solidFill>
                  <a:schemeClr val="tx1"/>
                </a:solidFill>
              </a:rPr>
              <a:t>İktisadi büyüme ve iktisadi kalkınma arasındaki farklılıklar şu şekilde ortaya konulabilir:</a:t>
            </a:r>
          </a:p>
          <a:p>
            <a:pPr marL="0" indent="114300" algn="just">
              <a:lnSpc>
                <a:spcPct val="150000"/>
              </a:lnSpc>
              <a:spcBef>
                <a:spcPts val="0"/>
              </a:spcBef>
              <a:buSzTx/>
              <a:buNone/>
              <a:defRPr sz="1800">
                <a:solidFill>
                  <a:srgbClr val="000000"/>
                </a:solidFill>
              </a:defRPr>
            </a:pPr>
            <a:r>
              <a:rPr lang="tr-TR" sz="2400" dirty="0">
                <a:solidFill>
                  <a:schemeClr val="tx1"/>
                </a:solidFill>
              </a:rPr>
              <a:t>- Büyüme zengin ülkeler için geçerliyken kalkınma fakir ülkeler için geçerlidir.</a:t>
            </a:r>
          </a:p>
          <a:p>
            <a:pPr marL="0" indent="114300" algn="just">
              <a:lnSpc>
                <a:spcPct val="150000"/>
              </a:lnSpc>
              <a:spcBef>
                <a:spcPts val="0"/>
              </a:spcBef>
              <a:buSzTx/>
              <a:buNone/>
              <a:defRPr sz="1800">
                <a:solidFill>
                  <a:srgbClr val="000000"/>
                </a:solidFill>
              </a:defRPr>
            </a:pPr>
            <a:r>
              <a:rPr lang="tr-TR" sz="2400" dirty="0">
                <a:solidFill>
                  <a:schemeClr val="tx1"/>
                </a:solidFill>
              </a:rPr>
              <a:t>- Büyüme genellikle </a:t>
            </a:r>
            <a:r>
              <a:rPr lang="tr-TR" sz="2400" dirty="0" err="1">
                <a:solidFill>
                  <a:schemeClr val="tx1"/>
                </a:solidFill>
              </a:rPr>
              <a:t>endojen</a:t>
            </a:r>
            <a:r>
              <a:rPr lang="tr-TR" sz="2400" dirty="0">
                <a:solidFill>
                  <a:schemeClr val="tx1"/>
                </a:solidFill>
              </a:rPr>
              <a:t> (spontane) değişkenlerin etkisiyle gerçekleşirken, kalkınma </a:t>
            </a:r>
            <a:r>
              <a:rPr lang="tr-TR" sz="2400" dirty="0" err="1">
                <a:solidFill>
                  <a:schemeClr val="tx1"/>
                </a:solidFill>
              </a:rPr>
              <a:t>exojen</a:t>
            </a:r>
            <a:r>
              <a:rPr lang="tr-TR" sz="2400" dirty="0">
                <a:solidFill>
                  <a:schemeClr val="tx1"/>
                </a:solidFill>
              </a:rPr>
              <a:t> (uyarılma</a:t>
            </a:r>
            <a:r>
              <a:rPr lang="tr-TR" sz="2400" dirty="0">
                <a:solidFill>
                  <a:schemeClr val="bg1"/>
                </a:solidFill>
              </a:rPr>
              <a:t>)</a:t>
            </a:r>
            <a:r>
              <a:rPr lang="tr-TR" sz="2400" dirty="0">
                <a:solidFill>
                  <a:schemeClr val="tx1"/>
                </a:solidFill>
              </a:rPr>
              <a:t>değişkenlerin etkisiyle gerçekleşir.</a:t>
            </a:r>
          </a:p>
        </p:txBody>
      </p:sp>
      <p:sp>
        <p:nvSpPr>
          <p:cNvPr id="75" name="Shape 75"/>
          <p:cNvSpPr>
            <a:spLocks noGrp="1"/>
          </p:cNvSpPr>
          <p:nvPr>
            <p:ph type="sldNum" sz="quarter" idx="2"/>
          </p:nvPr>
        </p:nvSpPr>
        <p:spPr>
          <a:xfrm>
            <a:off x="8531787" y="5697854"/>
            <a:ext cx="548641" cy="298451"/>
          </a:xfrm>
          <a:prstGeom prst="rect">
            <a:avLst/>
          </a:prstGeom>
          <a:ln w="19050">
            <a:solidFill>
              <a:srgbClr val="FFFFFF"/>
            </a:solidFill>
          </a:ln>
          <a:extLst>
            <a:ext uri="{C572A759-6A51-4108-AA02-DFA0A04FC94B}">
              <ma14:wrappingTextBoxFlag xmlns="" xmlns:ma14="http://schemas.microsoft.com/office/mac/drawingml/2011/main" val="1"/>
            </a:ext>
          </a:extLst>
        </p:spPr>
        <p:txBody>
          <a:bodyPr lIns="0" tIns="0" rIns="0" bIns="0" anchor="ctr">
            <a:spAutoFit/>
          </a:bodyPr>
          <a:lstStyle>
            <a:lvl1pPr algn="ctr">
              <a:defRPr>
                <a:solidFill>
                  <a:srgbClr val="FFFFFF"/>
                </a:solidFill>
                <a:latin typeface="Calibri"/>
                <a:ea typeface="Calibri"/>
                <a:cs typeface="Calibri"/>
                <a:sym typeface="Calibri"/>
              </a:defRPr>
            </a:lvl1pPr>
            <a:lvl2pPr indent="457200">
              <a:defRPr>
                <a:solidFill>
                  <a:srgbClr val="2F2B20"/>
                </a:solidFill>
                <a:latin typeface="Calibri"/>
                <a:ea typeface="Calibri"/>
                <a:cs typeface="Calibri"/>
                <a:sym typeface="Calibri"/>
              </a:defRPr>
            </a:lvl2pPr>
            <a:lvl3pPr indent="914400">
              <a:defRPr>
                <a:solidFill>
                  <a:srgbClr val="2F2B20"/>
                </a:solidFill>
                <a:latin typeface="Calibri"/>
                <a:ea typeface="Calibri"/>
                <a:cs typeface="Calibri"/>
                <a:sym typeface="Calibri"/>
              </a:defRPr>
            </a:lvl3pPr>
            <a:lvl4pPr indent="1371600">
              <a:defRPr>
                <a:solidFill>
                  <a:srgbClr val="2F2B20"/>
                </a:solidFill>
                <a:latin typeface="Calibri"/>
                <a:ea typeface="Calibri"/>
                <a:cs typeface="Calibri"/>
                <a:sym typeface="Calibri"/>
              </a:defRPr>
            </a:lvl4pPr>
            <a:lvl5pPr indent="1828800">
              <a:defRPr>
                <a:solidFill>
                  <a:srgbClr val="2F2B20"/>
                </a:solidFill>
                <a:latin typeface="Calibri"/>
                <a:ea typeface="Calibri"/>
                <a:cs typeface="Calibri"/>
                <a:sym typeface="Calibri"/>
              </a:defRPr>
            </a:lvl5pPr>
            <a:lvl6pPr indent="2286000">
              <a:defRPr>
                <a:solidFill>
                  <a:srgbClr val="2F2B20"/>
                </a:solidFill>
                <a:latin typeface="Calibri"/>
                <a:ea typeface="Calibri"/>
                <a:cs typeface="Calibri"/>
                <a:sym typeface="Calibri"/>
              </a:defRPr>
            </a:lvl6pPr>
            <a:lvl7pPr indent="2743200">
              <a:defRPr>
                <a:solidFill>
                  <a:srgbClr val="2F2B20"/>
                </a:solidFill>
                <a:latin typeface="Calibri"/>
                <a:ea typeface="Calibri"/>
                <a:cs typeface="Calibri"/>
                <a:sym typeface="Calibri"/>
              </a:defRPr>
            </a:lvl7pPr>
            <a:lvl8pPr indent="3200400">
              <a:defRPr>
                <a:solidFill>
                  <a:srgbClr val="2F2B20"/>
                </a:solidFill>
                <a:latin typeface="Calibri"/>
                <a:ea typeface="Calibri"/>
                <a:cs typeface="Calibri"/>
                <a:sym typeface="Calibri"/>
              </a:defRPr>
            </a:lvl8pPr>
            <a:lvl9pPr indent="3657600">
              <a:defRPr>
                <a:solidFill>
                  <a:srgbClr val="2F2B20"/>
                </a:solidFill>
                <a:latin typeface="Calibri"/>
                <a:ea typeface="Calibri"/>
                <a:cs typeface="Calibri"/>
                <a:sym typeface="Calibri"/>
              </a:defRPr>
            </a:lvl9pPr>
          </a:lstStyle>
          <a:p>
            <a:pPr lvl="0">
              <a:defRPr>
                <a:solidFill>
                  <a:srgbClr val="000000"/>
                </a:solidFill>
              </a:defRPr>
            </a:pPr>
            <a:fld id="{86CB4B4D-7CA3-9044-876B-883B54F8677D}" type="slidenum">
              <a:rPr lang="tr-TR" smtClean="0"/>
              <a:pPr lvl="0">
                <a:defRPr>
                  <a:solidFill>
                    <a:srgbClr val="000000"/>
                  </a:solidFill>
                </a:defRPr>
              </a:pPr>
              <a:t>40</a:t>
            </a:fld>
            <a:endParaRPr>
              <a:solidFill>
                <a:srgbClr val="FFFFFF"/>
              </a:solidFill>
            </a:endParaRPr>
          </a:p>
        </p:txBody>
      </p:sp>
    </p:spTree>
    <p:extLst>
      <p:ext uri="{BB962C8B-B14F-4D97-AF65-F5344CB8AC3E}">
        <p14:creationId xmlns:p14="http://schemas.microsoft.com/office/powerpoint/2010/main" val="3064426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1321975" y="496698"/>
            <a:ext cx="7620001" cy="729993"/>
          </a:xfrm>
          <a:prstGeom prst="rect">
            <a:avLst/>
          </a:prstGeom>
        </p:spPr>
        <p:txBody>
          <a:bodyPr vert="horz" lIns="0" tIns="0" rIns="0" bIns="0" rtlCol="0" anchor="t">
            <a:normAutofit/>
          </a:bodyPr>
          <a:lstStyle>
            <a:lvl1pPr>
              <a:defRPr sz="2400"/>
            </a:lvl1pPr>
          </a:lstStyle>
          <a:p>
            <a:pPr lvl="0" algn="ctr">
              <a:defRPr sz="1800" spc="0">
                <a:solidFill>
                  <a:srgbClr val="000000"/>
                </a:solidFill>
              </a:defRPr>
            </a:pPr>
            <a:r>
              <a:rPr lang="tr-TR" sz="3600" spc="-100" dirty="0">
                <a:solidFill>
                  <a:srgbClr val="675E47"/>
                </a:solidFill>
              </a:rPr>
              <a:t>İKTİSADİ BÜYÜME VE KALKINMA AYRIMI</a:t>
            </a:r>
            <a:endParaRPr sz="3600" spc="-100" dirty="0">
              <a:solidFill>
                <a:srgbClr val="675E47"/>
              </a:solidFill>
            </a:endParaRPr>
          </a:p>
        </p:txBody>
      </p:sp>
      <p:sp>
        <p:nvSpPr>
          <p:cNvPr id="74" name="Shape 74"/>
          <p:cNvSpPr>
            <a:spLocks noGrp="1"/>
          </p:cNvSpPr>
          <p:nvPr>
            <p:ph type="body" idx="1"/>
          </p:nvPr>
        </p:nvSpPr>
        <p:spPr>
          <a:xfrm>
            <a:off x="525518" y="1387366"/>
            <a:ext cx="9047080" cy="5699229"/>
          </a:xfrm>
          <a:prstGeom prst="rect">
            <a:avLst/>
          </a:prstGeom>
        </p:spPr>
        <p:txBody>
          <a:bodyPr/>
          <a:lstStyle/>
          <a:p>
            <a:pPr marL="0" indent="114300" algn="just">
              <a:lnSpc>
                <a:spcPct val="150000"/>
              </a:lnSpc>
              <a:spcBef>
                <a:spcPts val="0"/>
              </a:spcBef>
              <a:buSzTx/>
              <a:buNone/>
              <a:defRPr sz="1800">
                <a:solidFill>
                  <a:srgbClr val="000000"/>
                </a:solidFill>
              </a:defRPr>
            </a:pPr>
            <a:r>
              <a:rPr lang="tr-TR" sz="2400" dirty="0">
                <a:solidFill>
                  <a:schemeClr val="tx1"/>
                </a:solidFill>
              </a:rPr>
              <a:t>- Ekonomik kalkınma makro bir değişken ve süreçtir. İktisadi büyüme ise hem makro hem mikro özelliklere sahiptir. Bu bağlamda kalkınma daha geniş kapsamlıdır ve büyümeyi de içerir.</a:t>
            </a:r>
          </a:p>
          <a:p>
            <a:pPr marL="0" indent="114300" algn="just">
              <a:lnSpc>
                <a:spcPct val="150000"/>
              </a:lnSpc>
              <a:spcBef>
                <a:spcPts val="0"/>
              </a:spcBef>
              <a:buSzTx/>
              <a:buNone/>
              <a:defRPr sz="1800">
                <a:solidFill>
                  <a:srgbClr val="000000"/>
                </a:solidFill>
              </a:defRPr>
            </a:pPr>
            <a:r>
              <a:rPr lang="tr-TR" sz="2400" dirty="0">
                <a:solidFill>
                  <a:schemeClr val="tx1"/>
                </a:solidFill>
              </a:rPr>
              <a:t>- Büyüme iktisat teorisi, kalkınma ise iktisat politikası kapsamında incelenir.</a:t>
            </a:r>
          </a:p>
          <a:p>
            <a:pPr marL="0" indent="114300" algn="just">
              <a:lnSpc>
                <a:spcPct val="150000"/>
              </a:lnSpc>
              <a:spcBef>
                <a:spcPts val="0"/>
              </a:spcBef>
              <a:buSzTx/>
              <a:buNone/>
              <a:defRPr sz="1800">
                <a:solidFill>
                  <a:srgbClr val="000000"/>
                </a:solidFill>
              </a:defRPr>
            </a:pPr>
            <a:r>
              <a:rPr lang="tr-TR" sz="2400" dirty="0">
                <a:solidFill>
                  <a:schemeClr val="tx1"/>
                </a:solidFill>
              </a:rPr>
              <a:t>- İktisadi büyüme ve kalkınma arasındaki ilişkilerin farklılık boyutu dışında birbirini tamamlama ya da etkileme boyutu da vardır.</a:t>
            </a:r>
          </a:p>
        </p:txBody>
      </p:sp>
      <p:sp>
        <p:nvSpPr>
          <p:cNvPr id="75" name="Shape 75"/>
          <p:cNvSpPr>
            <a:spLocks noGrp="1"/>
          </p:cNvSpPr>
          <p:nvPr>
            <p:ph type="sldNum" sz="quarter" idx="2"/>
          </p:nvPr>
        </p:nvSpPr>
        <p:spPr>
          <a:xfrm>
            <a:off x="8531787" y="5697854"/>
            <a:ext cx="548641" cy="298451"/>
          </a:xfrm>
          <a:prstGeom prst="rect">
            <a:avLst/>
          </a:prstGeom>
          <a:ln w="19050">
            <a:solidFill>
              <a:srgbClr val="FFFFFF"/>
            </a:solidFill>
          </a:ln>
          <a:extLst>
            <a:ext uri="{C572A759-6A51-4108-AA02-DFA0A04FC94B}">
              <ma14:wrappingTextBoxFlag xmlns="" xmlns:ma14="http://schemas.microsoft.com/office/mac/drawingml/2011/main" val="1"/>
            </a:ext>
          </a:extLst>
        </p:spPr>
        <p:txBody>
          <a:bodyPr lIns="0" tIns="0" rIns="0" bIns="0" anchor="ctr">
            <a:spAutoFit/>
          </a:bodyPr>
          <a:lstStyle>
            <a:lvl1pPr algn="ctr">
              <a:defRPr>
                <a:solidFill>
                  <a:srgbClr val="FFFFFF"/>
                </a:solidFill>
                <a:latin typeface="Calibri"/>
                <a:ea typeface="Calibri"/>
                <a:cs typeface="Calibri"/>
                <a:sym typeface="Calibri"/>
              </a:defRPr>
            </a:lvl1pPr>
            <a:lvl2pPr indent="457200">
              <a:defRPr>
                <a:solidFill>
                  <a:srgbClr val="2F2B20"/>
                </a:solidFill>
                <a:latin typeface="Calibri"/>
                <a:ea typeface="Calibri"/>
                <a:cs typeface="Calibri"/>
                <a:sym typeface="Calibri"/>
              </a:defRPr>
            </a:lvl2pPr>
            <a:lvl3pPr indent="914400">
              <a:defRPr>
                <a:solidFill>
                  <a:srgbClr val="2F2B20"/>
                </a:solidFill>
                <a:latin typeface="Calibri"/>
                <a:ea typeface="Calibri"/>
                <a:cs typeface="Calibri"/>
                <a:sym typeface="Calibri"/>
              </a:defRPr>
            </a:lvl3pPr>
            <a:lvl4pPr indent="1371600">
              <a:defRPr>
                <a:solidFill>
                  <a:srgbClr val="2F2B20"/>
                </a:solidFill>
                <a:latin typeface="Calibri"/>
                <a:ea typeface="Calibri"/>
                <a:cs typeface="Calibri"/>
                <a:sym typeface="Calibri"/>
              </a:defRPr>
            </a:lvl4pPr>
            <a:lvl5pPr indent="1828800">
              <a:defRPr>
                <a:solidFill>
                  <a:srgbClr val="2F2B20"/>
                </a:solidFill>
                <a:latin typeface="Calibri"/>
                <a:ea typeface="Calibri"/>
                <a:cs typeface="Calibri"/>
                <a:sym typeface="Calibri"/>
              </a:defRPr>
            </a:lvl5pPr>
            <a:lvl6pPr indent="2286000">
              <a:defRPr>
                <a:solidFill>
                  <a:srgbClr val="2F2B20"/>
                </a:solidFill>
                <a:latin typeface="Calibri"/>
                <a:ea typeface="Calibri"/>
                <a:cs typeface="Calibri"/>
                <a:sym typeface="Calibri"/>
              </a:defRPr>
            </a:lvl6pPr>
            <a:lvl7pPr indent="2743200">
              <a:defRPr>
                <a:solidFill>
                  <a:srgbClr val="2F2B20"/>
                </a:solidFill>
                <a:latin typeface="Calibri"/>
                <a:ea typeface="Calibri"/>
                <a:cs typeface="Calibri"/>
                <a:sym typeface="Calibri"/>
              </a:defRPr>
            </a:lvl7pPr>
            <a:lvl8pPr indent="3200400">
              <a:defRPr>
                <a:solidFill>
                  <a:srgbClr val="2F2B20"/>
                </a:solidFill>
                <a:latin typeface="Calibri"/>
                <a:ea typeface="Calibri"/>
                <a:cs typeface="Calibri"/>
                <a:sym typeface="Calibri"/>
              </a:defRPr>
            </a:lvl8pPr>
            <a:lvl9pPr indent="3657600">
              <a:defRPr>
                <a:solidFill>
                  <a:srgbClr val="2F2B20"/>
                </a:solidFill>
                <a:latin typeface="Calibri"/>
                <a:ea typeface="Calibri"/>
                <a:cs typeface="Calibri"/>
                <a:sym typeface="Calibri"/>
              </a:defRPr>
            </a:lvl9pPr>
          </a:lstStyle>
          <a:p>
            <a:pPr lvl="0">
              <a:defRPr>
                <a:solidFill>
                  <a:srgbClr val="000000"/>
                </a:solidFill>
              </a:defRPr>
            </a:pPr>
            <a:fld id="{86CB4B4D-7CA3-9044-876B-883B54F8677D}" type="slidenum">
              <a:rPr lang="tr-TR" smtClean="0"/>
              <a:pPr lvl="0">
                <a:defRPr>
                  <a:solidFill>
                    <a:srgbClr val="000000"/>
                  </a:solidFill>
                </a:defRPr>
              </a:pPr>
              <a:t>41</a:t>
            </a:fld>
            <a:endParaRPr>
              <a:solidFill>
                <a:srgbClr val="FFFFFF"/>
              </a:solidFill>
            </a:endParaRPr>
          </a:p>
        </p:txBody>
      </p:sp>
    </p:spTree>
    <p:extLst>
      <p:ext uri="{BB962C8B-B14F-4D97-AF65-F5344CB8AC3E}">
        <p14:creationId xmlns:p14="http://schemas.microsoft.com/office/powerpoint/2010/main" val="34719446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1952596" y="1214422"/>
            <a:ext cx="7620001" cy="645909"/>
          </a:xfrm>
          <a:prstGeom prst="rect">
            <a:avLst/>
          </a:prstGeom>
        </p:spPr>
        <p:txBody>
          <a:bodyPr vert="horz" lIns="0" tIns="0" rIns="0" bIns="0" rtlCol="0" anchor="t">
            <a:normAutofit/>
          </a:bodyPr>
          <a:lstStyle>
            <a:lvl1pPr>
              <a:defRPr sz="2400"/>
            </a:lvl1pPr>
          </a:lstStyle>
          <a:p>
            <a:pPr lvl="0">
              <a:defRPr sz="1800" spc="0">
                <a:solidFill>
                  <a:srgbClr val="000000"/>
                </a:solidFill>
              </a:defRPr>
            </a:pPr>
            <a:r>
              <a:rPr lang="tr-TR" sz="3200" spc="-100" dirty="0">
                <a:solidFill>
                  <a:srgbClr val="675E47"/>
                </a:solidFill>
              </a:rPr>
              <a:t>İktisadi Büyüme, Kalkınma ve Gelir Dağılımı</a:t>
            </a:r>
            <a:endParaRPr sz="3200" spc="-100" dirty="0">
              <a:solidFill>
                <a:srgbClr val="675E47"/>
              </a:solidFill>
            </a:endParaRPr>
          </a:p>
        </p:txBody>
      </p:sp>
      <p:sp>
        <p:nvSpPr>
          <p:cNvPr id="74" name="Shape 74"/>
          <p:cNvSpPr>
            <a:spLocks noGrp="1"/>
          </p:cNvSpPr>
          <p:nvPr>
            <p:ph type="body" idx="1"/>
          </p:nvPr>
        </p:nvSpPr>
        <p:spPr>
          <a:xfrm>
            <a:off x="1397876" y="2285993"/>
            <a:ext cx="8174721" cy="4800601"/>
          </a:xfrm>
          <a:prstGeom prst="rect">
            <a:avLst/>
          </a:prstGeom>
        </p:spPr>
        <p:txBody>
          <a:bodyPr>
            <a:normAutofit/>
          </a:bodyPr>
          <a:lstStyle/>
          <a:p>
            <a:pPr marL="0" indent="114300" algn="just">
              <a:lnSpc>
                <a:spcPct val="150000"/>
              </a:lnSpc>
              <a:spcBef>
                <a:spcPts val="0"/>
              </a:spcBef>
              <a:buSzTx/>
              <a:buNone/>
              <a:defRPr sz="1800">
                <a:solidFill>
                  <a:srgbClr val="000000"/>
                </a:solidFill>
              </a:defRPr>
            </a:pPr>
            <a:r>
              <a:rPr lang="tr-TR" sz="2800" dirty="0">
                <a:solidFill>
                  <a:schemeClr val="tx1"/>
                </a:solidFill>
              </a:rPr>
              <a:t>Kalkınma ve büyüme arasındaki ilişki karmaşıktır. Büyüme ile birlikte kalkınmanın da sağlanacağı düşünülse de kişi başına gelir kalkınmayı sağlamak ve ölçmek için iyi bir gösterge değildir. GSMY ile kalkınma ilişkisi artan gelirin nasıl dağıldığı ve kullanıldığı ile ilgilidir.</a:t>
            </a:r>
          </a:p>
        </p:txBody>
      </p:sp>
    </p:spTree>
    <p:extLst>
      <p:ext uri="{BB962C8B-B14F-4D97-AF65-F5344CB8AC3E}">
        <p14:creationId xmlns:p14="http://schemas.microsoft.com/office/powerpoint/2010/main" val="37942538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0EF69D-290E-450C-9217-87F82F426898}"/>
              </a:ext>
            </a:extLst>
          </p:cNvPr>
          <p:cNvSpPr>
            <a:spLocks noGrp="1"/>
          </p:cNvSpPr>
          <p:nvPr>
            <p:ph type="title"/>
          </p:nvPr>
        </p:nvSpPr>
        <p:spPr>
          <a:xfrm>
            <a:off x="677334" y="609600"/>
            <a:ext cx="8596668" cy="1072055"/>
          </a:xfrm>
        </p:spPr>
        <p:txBody>
          <a:bodyPr>
            <a:normAutofit/>
          </a:bodyPr>
          <a:lstStyle/>
          <a:p>
            <a:r>
              <a:rPr lang="tr-TR" sz="2800" dirty="0">
                <a:solidFill>
                  <a:schemeClr val="accent2"/>
                </a:solidFill>
                <a:effectLst/>
                <a:latin typeface="Times New Roman" panose="02020603050405020304" pitchFamily="18" charset="0"/>
                <a:ea typeface="Calibri" panose="020F0502020204030204" pitchFamily="34" charset="0"/>
              </a:rPr>
              <a:t>Ekonomik kalkınmanın nasıl gerçekleştiğini anlamak için az gelişmiş ülkelerin ortak özelliklerine bakalım. </a:t>
            </a:r>
            <a:endParaRPr lang="tr-TR" sz="2800" dirty="0">
              <a:solidFill>
                <a:schemeClr val="accent2"/>
              </a:solidFill>
            </a:endParaRPr>
          </a:p>
        </p:txBody>
      </p:sp>
      <p:sp>
        <p:nvSpPr>
          <p:cNvPr id="3" name="İçerik Yer Tutucusu 2">
            <a:extLst>
              <a:ext uri="{FF2B5EF4-FFF2-40B4-BE49-F238E27FC236}">
                <a16:creationId xmlns:a16="http://schemas.microsoft.com/office/drawing/2014/main" id="{77F8821D-AB84-4D95-855C-87ADCEFD3DD4}"/>
              </a:ext>
            </a:extLst>
          </p:cNvPr>
          <p:cNvSpPr>
            <a:spLocks noGrp="1"/>
          </p:cNvSpPr>
          <p:nvPr>
            <p:ph idx="1"/>
          </p:nvPr>
        </p:nvSpPr>
        <p:spPr>
          <a:xfrm>
            <a:off x="677334" y="1681655"/>
            <a:ext cx="8596668" cy="4359707"/>
          </a:xfrm>
        </p:spPr>
        <p:txBody>
          <a:bodyPr>
            <a:normAutofit/>
          </a:bodyPr>
          <a:lstStyle/>
          <a:p>
            <a:pPr marL="0" lvl="0" indent="0" algn="just">
              <a:lnSpc>
                <a:spcPct val="150000"/>
              </a:lnSpc>
              <a:spcBef>
                <a:spcPts val="600"/>
              </a:spcBef>
              <a:spcAft>
                <a:spcPts val="600"/>
              </a:spcAft>
              <a:buClr>
                <a:srgbClr val="444444"/>
              </a:buClr>
              <a:buSzPts val="1050"/>
              <a:buNone/>
            </a:pPr>
            <a:r>
              <a:rPr lang="tr-TR" sz="2400" b="1"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a) Düşük Gelir Düzeyi.</a:t>
            </a:r>
            <a:r>
              <a:rPr lang="tr-TR" sz="24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Az gelişmiş ülkelerde kişi başına düşen gelir gelişmiş ülkelere göre düşüktür. Dünya Bankası sınıflandırmasına göre ülkeler kişi başına düşen </a:t>
            </a:r>
            <a:r>
              <a:rPr lang="tr-TR" sz="2400" dirty="0" err="1">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gelirelerine</a:t>
            </a:r>
            <a:r>
              <a:rPr lang="tr-TR" sz="24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göre;</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Bef>
                <a:spcPts val="600"/>
              </a:spcBef>
              <a:spcAft>
                <a:spcPts val="600"/>
              </a:spcAft>
              <a:buClr>
                <a:srgbClr val="444444"/>
              </a:buClr>
              <a:buSzPts val="1050"/>
              <a:buFont typeface="Wingdings" panose="05000000000000000000" pitchFamily="2" charset="2"/>
              <a:buChar char="v"/>
            </a:pPr>
            <a:r>
              <a:rPr lang="tr-TR" sz="2200" dirty="0">
                <a:solidFill>
                  <a:srgbClr val="444444"/>
                </a:solidFill>
                <a:effectLst/>
                <a:latin typeface="Times New Roman" panose="02020603050405020304" pitchFamily="18" charset="0"/>
                <a:ea typeface="Calibri" panose="020F0502020204030204" pitchFamily="34" charset="0"/>
                <a:cs typeface="Helvetica" panose="020B0604020202020204" pitchFamily="34" charset="0"/>
              </a:rPr>
              <a:t>Düşük gelirli ülkeler ($755 veya daha az) Afrika ülkelerinin çoğu</a:t>
            </a:r>
            <a:endParaRPr lang="tr-TR" sz="2200" dirty="0">
              <a:effectLst/>
              <a:latin typeface="Calibri" panose="020F0502020204030204" pitchFamily="34" charset="0"/>
              <a:ea typeface="Calibri" panose="020F0502020204030204" pitchFamily="34" charset="0"/>
              <a:cs typeface="Helvetica" panose="020B0604020202020204" pitchFamily="34" charset="0"/>
            </a:endParaRPr>
          </a:p>
          <a:p>
            <a:pPr lvl="0" algn="just">
              <a:lnSpc>
                <a:spcPct val="150000"/>
              </a:lnSpc>
              <a:spcBef>
                <a:spcPts val="600"/>
              </a:spcBef>
              <a:spcAft>
                <a:spcPts val="600"/>
              </a:spcAft>
              <a:buClr>
                <a:srgbClr val="444444"/>
              </a:buClr>
              <a:buSzPts val="1050"/>
              <a:buFont typeface="Wingdings" panose="05000000000000000000" pitchFamily="2" charset="2"/>
              <a:buChar char="v"/>
            </a:pPr>
            <a:r>
              <a:rPr lang="tr-TR" sz="2200" dirty="0">
                <a:solidFill>
                  <a:srgbClr val="444444"/>
                </a:solidFill>
                <a:effectLst/>
                <a:latin typeface="Times New Roman" panose="02020603050405020304" pitchFamily="18" charset="0"/>
                <a:ea typeface="Calibri" panose="020F0502020204030204" pitchFamily="34" charset="0"/>
                <a:cs typeface="Helvetica" panose="020B0604020202020204" pitchFamily="34" charset="0"/>
              </a:rPr>
              <a:t>Alt orta gelirli ülkeler($756 - $2995) Bazı Latin Amerika ülkeleri</a:t>
            </a:r>
            <a:endParaRPr lang="tr-TR" sz="2200" dirty="0">
              <a:effectLst/>
              <a:latin typeface="Calibri" panose="020F0502020204030204" pitchFamily="34" charset="0"/>
              <a:ea typeface="Calibri" panose="020F0502020204030204" pitchFamily="34" charset="0"/>
              <a:cs typeface="Helvetica" panose="020B0604020202020204" pitchFamily="34" charset="0"/>
            </a:endParaRPr>
          </a:p>
          <a:p>
            <a:pPr lvl="0" algn="just">
              <a:lnSpc>
                <a:spcPct val="150000"/>
              </a:lnSpc>
              <a:spcBef>
                <a:spcPts val="600"/>
              </a:spcBef>
              <a:spcAft>
                <a:spcPts val="600"/>
              </a:spcAft>
              <a:buClr>
                <a:srgbClr val="444444"/>
              </a:buClr>
              <a:buSzPts val="1050"/>
              <a:buFont typeface="Wingdings" panose="05000000000000000000" pitchFamily="2" charset="2"/>
              <a:buChar char="v"/>
            </a:pPr>
            <a:r>
              <a:rPr lang="tr-TR" sz="2200" dirty="0">
                <a:solidFill>
                  <a:srgbClr val="444444"/>
                </a:solidFill>
                <a:effectLst/>
                <a:latin typeface="Times New Roman" panose="02020603050405020304" pitchFamily="18" charset="0"/>
                <a:ea typeface="Calibri" panose="020F0502020204030204" pitchFamily="34" charset="0"/>
                <a:cs typeface="Helvetica" panose="020B0604020202020204" pitchFamily="34" charset="0"/>
              </a:rPr>
              <a:t>Üst orta gelirli ülkeler($ $9265) Bazı Asya ve Latin Amerika </a:t>
            </a:r>
            <a:r>
              <a:rPr lang="tr-TR" sz="2200" dirty="0" err="1">
                <a:solidFill>
                  <a:srgbClr val="444444"/>
                </a:solidFill>
                <a:effectLst/>
                <a:latin typeface="Times New Roman" panose="02020603050405020304" pitchFamily="18" charset="0"/>
                <a:ea typeface="Calibri" panose="020F0502020204030204" pitchFamily="34" charset="0"/>
                <a:cs typeface="Helvetica" panose="020B0604020202020204" pitchFamily="34" charset="0"/>
              </a:rPr>
              <a:t>ülk</a:t>
            </a:r>
            <a:endParaRPr lang="tr-TR" sz="2200" dirty="0">
              <a:effectLst/>
              <a:latin typeface="Calibri" panose="020F0502020204030204" pitchFamily="34" charset="0"/>
              <a:ea typeface="Calibri" panose="020F0502020204030204" pitchFamily="34" charset="0"/>
              <a:cs typeface="Helvetica" panose="020B0604020202020204" pitchFamily="34" charset="0"/>
            </a:endParaRPr>
          </a:p>
          <a:p>
            <a:pPr lvl="0" algn="just">
              <a:lnSpc>
                <a:spcPct val="150000"/>
              </a:lnSpc>
              <a:spcBef>
                <a:spcPts val="600"/>
              </a:spcBef>
              <a:spcAft>
                <a:spcPts val="600"/>
              </a:spcAft>
              <a:buClr>
                <a:srgbClr val="444444"/>
              </a:buClr>
              <a:buSzPts val="1050"/>
              <a:buFont typeface="Wingdings" panose="05000000000000000000" pitchFamily="2" charset="2"/>
              <a:buChar char="v"/>
            </a:pPr>
            <a:r>
              <a:rPr lang="tr-TR" sz="2200" dirty="0">
                <a:solidFill>
                  <a:srgbClr val="444444"/>
                </a:solidFill>
                <a:effectLst/>
                <a:latin typeface="Times New Roman" panose="02020603050405020304" pitchFamily="18" charset="0"/>
                <a:ea typeface="Calibri" panose="020F0502020204030204" pitchFamily="34" charset="0"/>
                <a:cs typeface="Helvetica" panose="020B0604020202020204" pitchFamily="34" charset="0"/>
              </a:rPr>
              <a:t>Yüksek gelirli ülkeler($9265 veya daha fazla) ABD, Avrupa, Avustralya</a:t>
            </a:r>
            <a:endParaRPr lang="tr-TR" dirty="0"/>
          </a:p>
        </p:txBody>
      </p:sp>
    </p:spTree>
    <p:extLst>
      <p:ext uri="{BB962C8B-B14F-4D97-AF65-F5344CB8AC3E}">
        <p14:creationId xmlns:p14="http://schemas.microsoft.com/office/powerpoint/2010/main" val="1245260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11E93C-9F78-45E9-9CE0-DD48F32FD131}"/>
              </a:ext>
            </a:extLst>
          </p:cNvPr>
          <p:cNvSpPr>
            <a:spLocks noGrp="1"/>
          </p:cNvSpPr>
          <p:nvPr>
            <p:ph type="title"/>
          </p:nvPr>
        </p:nvSpPr>
        <p:spPr>
          <a:xfrm>
            <a:off x="677334" y="609600"/>
            <a:ext cx="8596668" cy="819807"/>
          </a:xfrm>
        </p:spPr>
        <p:txBody>
          <a:bodyPr/>
          <a:lstStyle/>
          <a:p>
            <a:pPr algn="ctr"/>
            <a:r>
              <a:rPr lang="tr-TR" dirty="0">
                <a:solidFill>
                  <a:schemeClr val="accent2"/>
                </a:solidFill>
                <a:latin typeface="Times New Roman" panose="02020603050405020304" pitchFamily="18" charset="0"/>
                <a:ea typeface="Calibri" panose="020F0502020204030204" pitchFamily="34" charset="0"/>
              </a:rPr>
              <a:t>A</a:t>
            </a:r>
            <a:r>
              <a:rPr lang="tr-TR" sz="3600" dirty="0">
                <a:solidFill>
                  <a:schemeClr val="accent2"/>
                </a:solidFill>
                <a:effectLst/>
                <a:latin typeface="Times New Roman" panose="02020603050405020304" pitchFamily="18" charset="0"/>
                <a:ea typeface="Calibri" panose="020F0502020204030204" pitchFamily="34" charset="0"/>
              </a:rPr>
              <a:t>z gelişmiş Ülkelerin Ortak Özellikleri</a:t>
            </a:r>
            <a:endParaRPr lang="tr-TR" dirty="0"/>
          </a:p>
        </p:txBody>
      </p:sp>
      <p:sp>
        <p:nvSpPr>
          <p:cNvPr id="3" name="İçerik Yer Tutucusu 2">
            <a:extLst>
              <a:ext uri="{FF2B5EF4-FFF2-40B4-BE49-F238E27FC236}">
                <a16:creationId xmlns:a16="http://schemas.microsoft.com/office/drawing/2014/main" id="{E7E6A754-59DC-42F2-8492-2F2F3CCBFA70}"/>
              </a:ext>
            </a:extLst>
          </p:cNvPr>
          <p:cNvSpPr>
            <a:spLocks noGrp="1"/>
          </p:cNvSpPr>
          <p:nvPr>
            <p:ph idx="1"/>
          </p:nvPr>
        </p:nvSpPr>
        <p:spPr>
          <a:xfrm>
            <a:off x="677334" y="1429407"/>
            <a:ext cx="9381066" cy="4992414"/>
          </a:xfrm>
        </p:spPr>
        <p:txBody>
          <a:bodyPr>
            <a:noAutofit/>
          </a:bodyPr>
          <a:lstStyle/>
          <a:p>
            <a:pPr marL="0" lvl="0" indent="0" algn="just">
              <a:lnSpc>
                <a:spcPct val="150000"/>
              </a:lnSpc>
              <a:spcBef>
                <a:spcPts val="600"/>
              </a:spcBef>
              <a:spcAft>
                <a:spcPts val="600"/>
              </a:spcAft>
              <a:buClr>
                <a:srgbClr val="444444"/>
              </a:buClr>
              <a:buSzPts val="1050"/>
              <a:buNone/>
            </a:pPr>
            <a:r>
              <a:rPr lang="tr-TR" sz="2200" b="1"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b) Gelir Dağılımında Eşitsizlik.</a:t>
            </a:r>
            <a:r>
              <a:rPr lang="tr-TR" sz="22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Genelde az gelişmiş ülkelerde gelir dağılımı eşit değildir. Zenginler, çok zengin, fakirler çok fakirdir. </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spcBef>
                <a:spcPts val="600"/>
              </a:spcBef>
              <a:spcAft>
                <a:spcPts val="600"/>
              </a:spcAft>
              <a:buClr>
                <a:srgbClr val="444444"/>
              </a:buClr>
              <a:buSzPts val="1050"/>
              <a:buNone/>
            </a:pPr>
            <a:r>
              <a:rPr lang="tr-TR" sz="2200" b="1"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c) Yoksulluk.</a:t>
            </a:r>
            <a:r>
              <a:rPr lang="tr-TR" sz="22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Düşük gelir düzeyi ve eşitsiz gelir dağılımının bir sonucu olarak az gelişmiş ülkelerde yoksulluk büyük boyutlardadır. Pakistan, Bangladeş, Endonezya gibi Asya ülkeleriyle, Afrika ülkelerinin çoğu çok yoksuldur.</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spcBef>
                <a:spcPts val="600"/>
              </a:spcBef>
              <a:spcAft>
                <a:spcPts val="600"/>
              </a:spcAft>
              <a:buClr>
                <a:srgbClr val="444444"/>
              </a:buClr>
              <a:buSzPts val="1050"/>
              <a:buNone/>
            </a:pPr>
            <a:r>
              <a:rPr lang="tr-TR" sz="2200" b="1"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d) Sanayi Sektörünün Gelişmemiş Olması.</a:t>
            </a:r>
            <a:r>
              <a:rPr lang="tr-TR" sz="22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Gelişmiş ülkeler aynı zamanda sanayileşmiş ülkelerdir. Az gelişmiş ülkelerde ise tarım sektörü önemli yer tutar, sanayi gelişmemiştir. Gelişmiş ülkelerde nüfusun %10’ tarım sektöründe çalışırken, az gelişmiş ülkelerde bu oran ortalama olarak %35’dir. </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70331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B68A53-E491-4408-B9D4-AE8166DC98CA}"/>
              </a:ext>
            </a:extLst>
          </p:cNvPr>
          <p:cNvSpPr>
            <a:spLocks noGrp="1"/>
          </p:cNvSpPr>
          <p:nvPr>
            <p:ph type="title"/>
          </p:nvPr>
        </p:nvSpPr>
        <p:spPr>
          <a:xfrm>
            <a:off x="677334" y="609600"/>
            <a:ext cx="8596668" cy="861848"/>
          </a:xfrm>
        </p:spPr>
        <p:txBody>
          <a:bodyPr/>
          <a:lstStyle/>
          <a:p>
            <a:pPr algn="ctr"/>
            <a:r>
              <a:rPr lang="tr-TR" dirty="0">
                <a:solidFill>
                  <a:schemeClr val="accent2"/>
                </a:solidFill>
                <a:latin typeface="Times New Roman" panose="02020603050405020304" pitchFamily="18" charset="0"/>
                <a:ea typeface="Calibri" panose="020F0502020204030204" pitchFamily="34" charset="0"/>
              </a:rPr>
              <a:t>A</a:t>
            </a:r>
            <a:r>
              <a:rPr lang="tr-TR" sz="3600" dirty="0">
                <a:solidFill>
                  <a:schemeClr val="accent2"/>
                </a:solidFill>
                <a:effectLst/>
                <a:latin typeface="Times New Roman" panose="02020603050405020304" pitchFamily="18" charset="0"/>
                <a:ea typeface="Calibri" panose="020F0502020204030204" pitchFamily="34" charset="0"/>
              </a:rPr>
              <a:t>z gelişmiş Ülkelerin Ortak Özellikleri</a:t>
            </a:r>
            <a:endParaRPr lang="tr-TR" dirty="0"/>
          </a:p>
        </p:txBody>
      </p:sp>
      <p:sp>
        <p:nvSpPr>
          <p:cNvPr id="3" name="İçerik Yer Tutucusu 2">
            <a:extLst>
              <a:ext uri="{FF2B5EF4-FFF2-40B4-BE49-F238E27FC236}">
                <a16:creationId xmlns:a16="http://schemas.microsoft.com/office/drawing/2014/main" id="{A1F5129F-742D-46C6-80B3-83F6C91871F1}"/>
              </a:ext>
            </a:extLst>
          </p:cNvPr>
          <p:cNvSpPr>
            <a:spLocks noGrp="1"/>
          </p:cNvSpPr>
          <p:nvPr>
            <p:ph idx="1"/>
          </p:nvPr>
        </p:nvSpPr>
        <p:spPr>
          <a:xfrm>
            <a:off x="493985" y="1471449"/>
            <a:ext cx="9480331" cy="4569914"/>
          </a:xfrm>
        </p:spPr>
        <p:txBody>
          <a:bodyPr>
            <a:noAutofit/>
          </a:bodyPr>
          <a:lstStyle/>
          <a:p>
            <a:pPr marL="0" lvl="0" indent="0" algn="just">
              <a:lnSpc>
                <a:spcPct val="150000"/>
              </a:lnSpc>
              <a:spcBef>
                <a:spcPts val="600"/>
              </a:spcBef>
              <a:spcAft>
                <a:spcPts val="600"/>
              </a:spcAft>
              <a:buClr>
                <a:srgbClr val="444444"/>
              </a:buClr>
              <a:buSzPts val="1050"/>
              <a:buNone/>
            </a:pPr>
            <a:r>
              <a:rPr lang="tr-TR" sz="2400" b="1"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e) Hızlı Nüfus Artışı.</a:t>
            </a:r>
            <a:r>
              <a:rPr lang="tr-TR" sz="24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Az gelişmiş ülkelerde, gelişmiş ülkelere göre </a:t>
            </a:r>
            <a:r>
              <a:rPr lang="tr-TR" sz="2400" dirty="0" err="1">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nufus</a:t>
            </a:r>
            <a:r>
              <a:rPr lang="tr-TR" sz="24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artış oranı hızlıdır. Özellikle kırsal kesimde hızla artan </a:t>
            </a:r>
            <a:r>
              <a:rPr lang="tr-TR" sz="2400" dirty="0" err="1">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nufüsu</a:t>
            </a:r>
            <a:r>
              <a:rPr lang="tr-TR" sz="24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tarım sektörü istihdam edememekte ve şehirlere sürekli göç olmaktadır. Şehirlerde de yeterli iş olanakları olmadığından işsizlik önemli bir sorun olmaktadır.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spcBef>
                <a:spcPts val="600"/>
              </a:spcBef>
              <a:spcAft>
                <a:spcPts val="600"/>
              </a:spcAft>
              <a:buClr>
                <a:srgbClr val="444444"/>
              </a:buClr>
              <a:buSzPts val="1050"/>
              <a:buNone/>
            </a:pPr>
            <a:r>
              <a:rPr lang="tr-TR" sz="2400" b="1"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f) Düşük Eğitim Düzeyi.</a:t>
            </a:r>
            <a:r>
              <a:rPr lang="tr-TR" sz="24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Az gelişmiş ülkelerde okur yazar oranı düşüktür. Özellikle yüksek öğrenim görenlerin toplam nüfus içindeki payı düşüktür ve eğitim düzeyi de yetersizdir. Bu ülkelerde düşünmeye, sorgulamaya ve araştırmaya yönelik bir </a:t>
            </a:r>
            <a:r>
              <a:rPr lang="tr-TR" sz="2400" dirty="0" err="1">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eğiyim</a:t>
            </a:r>
            <a:r>
              <a:rPr lang="tr-TR" sz="240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sistemi yoktur. </a:t>
            </a:r>
            <a:endParaRPr lang="tr-TR"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2183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D23CD8-84D0-472F-8552-B54CFF0EB3B5}"/>
              </a:ext>
            </a:extLst>
          </p:cNvPr>
          <p:cNvSpPr>
            <a:spLocks noGrp="1"/>
          </p:cNvSpPr>
          <p:nvPr>
            <p:ph type="title"/>
          </p:nvPr>
        </p:nvSpPr>
        <p:spPr>
          <a:xfrm>
            <a:off x="677334" y="609600"/>
            <a:ext cx="8596668" cy="851338"/>
          </a:xfrm>
        </p:spPr>
        <p:txBody>
          <a:bodyPr/>
          <a:lstStyle/>
          <a:p>
            <a:pPr algn="ctr"/>
            <a:r>
              <a:rPr lang="tr-TR" dirty="0">
                <a:solidFill>
                  <a:schemeClr val="accent2"/>
                </a:solidFill>
                <a:latin typeface="Times New Roman" panose="02020603050405020304" pitchFamily="18" charset="0"/>
                <a:ea typeface="Calibri" panose="020F0502020204030204" pitchFamily="34" charset="0"/>
              </a:rPr>
              <a:t>A</a:t>
            </a:r>
            <a:r>
              <a:rPr lang="tr-TR" sz="3600" dirty="0">
                <a:solidFill>
                  <a:schemeClr val="accent2"/>
                </a:solidFill>
                <a:effectLst/>
                <a:latin typeface="Times New Roman" panose="02020603050405020304" pitchFamily="18" charset="0"/>
                <a:ea typeface="Calibri" panose="020F0502020204030204" pitchFamily="34" charset="0"/>
              </a:rPr>
              <a:t>z gelişmiş Ülkelerin Ortak Özellikleri</a:t>
            </a:r>
            <a:endParaRPr lang="tr-TR" dirty="0"/>
          </a:p>
        </p:txBody>
      </p:sp>
      <p:sp>
        <p:nvSpPr>
          <p:cNvPr id="3" name="İçerik Yer Tutucusu 2">
            <a:extLst>
              <a:ext uri="{FF2B5EF4-FFF2-40B4-BE49-F238E27FC236}">
                <a16:creationId xmlns:a16="http://schemas.microsoft.com/office/drawing/2014/main" id="{B53FA1CC-7883-4123-914E-9DA860984783}"/>
              </a:ext>
            </a:extLst>
          </p:cNvPr>
          <p:cNvSpPr>
            <a:spLocks noGrp="1"/>
          </p:cNvSpPr>
          <p:nvPr>
            <p:ph idx="1"/>
          </p:nvPr>
        </p:nvSpPr>
        <p:spPr>
          <a:xfrm>
            <a:off x="677334" y="1460939"/>
            <a:ext cx="8596668" cy="4580424"/>
          </a:xfrm>
        </p:spPr>
        <p:txBody>
          <a:bodyPr/>
          <a:lstStyle/>
          <a:p>
            <a:pPr algn="just">
              <a:lnSpc>
                <a:spcPct val="150000"/>
              </a:lnSpc>
              <a:spcBef>
                <a:spcPts val="0"/>
              </a:spcBef>
            </a:pPr>
            <a:r>
              <a:rPr lang="tr-TR" sz="2800" b="1" dirty="0">
                <a:solidFill>
                  <a:srgbClr val="444444"/>
                </a:solidFill>
                <a:effectLst/>
                <a:latin typeface="Times New Roman" panose="02020603050405020304" pitchFamily="18" charset="0"/>
                <a:ea typeface="Calibri" panose="020F0502020204030204" pitchFamily="34" charset="0"/>
              </a:rPr>
              <a:t>g) Yetersiz Sağlık Hizmetleri.</a:t>
            </a:r>
            <a:r>
              <a:rPr lang="tr-TR" sz="2800" dirty="0">
                <a:solidFill>
                  <a:srgbClr val="444444"/>
                </a:solidFill>
                <a:effectLst/>
                <a:latin typeface="Times New Roman" panose="02020603050405020304" pitchFamily="18" charset="0"/>
                <a:ea typeface="Calibri" panose="020F0502020204030204" pitchFamily="34" charset="0"/>
              </a:rPr>
              <a:t> Az gelişmiş ülkelerde maddi olanaksızlardan dolayı yeterli sayıda sağlık elemanı olmadığından sağlık hizmetleri de yetersizdir. Bebek ölüm oranı da yüksektir. </a:t>
            </a:r>
            <a:endParaRPr lang="tr-TR" sz="2800" dirty="0"/>
          </a:p>
          <a:p>
            <a:endParaRPr lang="tr-TR" dirty="0"/>
          </a:p>
        </p:txBody>
      </p:sp>
    </p:spTree>
    <p:extLst>
      <p:ext uri="{BB962C8B-B14F-4D97-AF65-F5344CB8AC3E}">
        <p14:creationId xmlns:p14="http://schemas.microsoft.com/office/powerpoint/2010/main" val="21666187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DECB2B-5D3F-4E85-8E26-AA8674281F39}"/>
              </a:ext>
            </a:extLst>
          </p:cNvPr>
          <p:cNvSpPr>
            <a:spLocks noGrp="1"/>
          </p:cNvSpPr>
          <p:nvPr>
            <p:ph type="title"/>
          </p:nvPr>
        </p:nvSpPr>
        <p:spPr>
          <a:xfrm>
            <a:off x="677334" y="609600"/>
            <a:ext cx="8596668" cy="777766"/>
          </a:xfrm>
        </p:spPr>
        <p:txBody>
          <a:bodyPr/>
          <a:lstStyle/>
          <a:p>
            <a:pPr algn="ctr"/>
            <a:r>
              <a:rPr lang="tr-TR" sz="3600" b="1" i="1" dirty="0">
                <a:solidFill>
                  <a:schemeClr val="accent2"/>
                </a:solidFill>
                <a:effectLst/>
                <a:latin typeface="Times New Roman" panose="02020603050405020304" pitchFamily="18" charset="0"/>
                <a:ea typeface="Times New Roman" panose="02020603050405020304" pitchFamily="18" charset="0"/>
              </a:rPr>
              <a:t>İnsani Gelişmişlik Düzeyi</a:t>
            </a:r>
            <a:endParaRPr lang="tr-TR" i="1" dirty="0">
              <a:solidFill>
                <a:schemeClr val="accent2"/>
              </a:solidFill>
            </a:endParaRPr>
          </a:p>
        </p:txBody>
      </p:sp>
      <p:sp>
        <p:nvSpPr>
          <p:cNvPr id="3" name="İçerik Yer Tutucusu 2">
            <a:extLst>
              <a:ext uri="{FF2B5EF4-FFF2-40B4-BE49-F238E27FC236}">
                <a16:creationId xmlns:a16="http://schemas.microsoft.com/office/drawing/2014/main" id="{CF15CC41-ECC0-48D1-B254-981953A7EF97}"/>
              </a:ext>
            </a:extLst>
          </p:cNvPr>
          <p:cNvSpPr>
            <a:spLocks noGrp="1"/>
          </p:cNvSpPr>
          <p:nvPr>
            <p:ph idx="1"/>
          </p:nvPr>
        </p:nvSpPr>
        <p:spPr>
          <a:xfrm>
            <a:off x="315310" y="1387367"/>
            <a:ext cx="9680028" cy="4653996"/>
          </a:xfrm>
        </p:spPr>
        <p:txBody>
          <a:bodyPr>
            <a:normAutofit/>
          </a:bodyPr>
          <a:lstStyle/>
          <a:p>
            <a:pPr marL="0" indent="0">
              <a:lnSpc>
                <a:spcPct val="150000"/>
              </a:lnSpc>
              <a:spcBef>
                <a:spcPts val="600"/>
              </a:spcBef>
              <a:spcAft>
                <a:spcPts val="600"/>
              </a:spcAft>
              <a:buNone/>
            </a:pPr>
            <a:r>
              <a:rPr lang="tr-TR" sz="2200" dirty="0">
                <a:solidFill>
                  <a:srgbClr val="444444"/>
                </a:solidFill>
                <a:effectLst/>
                <a:latin typeface="Times New Roman" panose="02020603050405020304" pitchFamily="18" charset="0"/>
                <a:ea typeface="Times New Roman" panose="02020603050405020304" pitchFamily="18" charset="0"/>
              </a:rPr>
              <a:t>Ülkelerde gelişmişlik düzeyini belirlemek için Birleşmiş Milletler Kalkınma Programı tarafından 1990 yılında başlatılan İnsani Gelişmişlik Endeksi (Human Development Index) her yıl hazırlanmaktadır. Bu oran 0 ile 1 arasında değer almaktadır. (1 tam gelişmiş, 0 hiç gelişmemiş anlamındadır.) Bu endeksin hazırlanmasında üç genel kriter alınmaktadır.</a:t>
            </a:r>
            <a:endParaRPr lang="tr-TR" sz="2200" dirty="0">
              <a:effectLst/>
              <a:latin typeface="Times New Roman" panose="02020603050405020304" pitchFamily="18" charset="0"/>
              <a:ea typeface="Times New Roman" panose="02020603050405020304" pitchFamily="18" charset="0"/>
            </a:endParaRPr>
          </a:p>
          <a:p>
            <a:pPr>
              <a:lnSpc>
                <a:spcPct val="150000"/>
              </a:lnSpc>
              <a:spcBef>
                <a:spcPts val="600"/>
              </a:spcBef>
              <a:spcAft>
                <a:spcPts val="600"/>
              </a:spcAft>
            </a:pPr>
            <a:r>
              <a:rPr lang="tr-TR" sz="2200" dirty="0">
                <a:solidFill>
                  <a:srgbClr val="444444"/>
                </a:solidFill>
                <a:effectLst/>
                <a:latin typeface="Times New Roman" panose="02020603050405020304" pitchFamily="18" charset="0"/>
                <a:ea typeface="Times New Roman" panose="02020603050405020304" pitchFamily="18" charset="0"/>
              </a:rPr>
              <a:t>1. Uzun ömürlülük,</a:t>
            </a:r>
            <a:endParaRPr lang="tr-TR" sz="2200" dirty="0">
              <a:effectLst/>
              <a:latin typeface="Times New Roman" panose="02020603050405020304" pitchFamily="18" charset="0"/>
              <a:ea typeface="Times New Roman" panose="02020603050405020304" pitchFamily="18" charset="0"/>
            </a:endParaRPr>
          </a:p>
          <a:p>
            <a:pPr>
              <a:lnSpc>
                <a:spcPct val="150000"/>
              </a:lnSpc>
              <a:spcBef>
                <a:spcPts val="600"/>
              </a:spcBef>
              <a:spcAft>
                <a:spcPts val="600"/>
              </a:spcAft>
            </a:pPr>
            <a:r>
              <a:rPr lang="tr-TR" sz="2200" dirty="0">
                <a:solidFill>
                  <a:srgbClr val="444444"/>
                </a:solidFill>
                <a:effectLst/>
                <a:latin typeface="Times New Roman" panose="02020603050405020304" pitchFamily="18" charset="0"/>
                <a:ea typeface="Times New Roman" panose="02020603050405020304" pitchFamily="18" charset="0"/>
              </a:rPr>
              <a:t>2. yetişkinler için okur yazarlık,</a:t>
            </a:r>
            <a:endParaRPr lang="tr-TR" sz="2200" dirty="0">
              <a:effectLst/>
              <a:latin typeface="Times New Roman" panose="02020603050405020304" pitchFamily="18" charset="0"/>
              <a:ea typeface="Times New Roman" panose="02020603050405020304" pitchFamily="18" charset="0"/>
            </a:endParaRPr>
          </a:p>
          <a:p>
            <a:pPr>
              <a:lnSpc>
                <a:spcPct val="150000"/>
              </a:lnSpc>
              <a:spcBef>
                <a:spcPts val="600"/>
              </a:spcBef>
              <a:spcAft>
                <a:spcPts val="600"/>
              </a:spcAft>
            </a:pPr>
            <a:r>
              <a:rPr lang="tr-TR" sz="2200" dirty="0">
                <a:solidFill>
                  <a:srgbClr val="444444"/>
                </a:solidFill>
                <a:effectLst/>
                <a:latin typeface="Times New Roman" panose="02020603050405020304" pitchFamily="18" charset="0"/>
                <a:ea typeface="Times New Roman" panose="02020603050405020304" pitchFamily="18" charset="0"/>
              </a:rPr>
              <a:t>3. yaşama standardı (satın alma gücü paritesine göre kişi başına düşen gelir)</a:t>
            </a:r>
            <a:endParaRPr lang="tr-TR" sz="2200" dirty="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954391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0E01B4-623D-4738-A906-1E021C501D99}"/>
              </a:ext>
            </a:extLst>
          </p:cNvPr>
          <p:cNvSpPr>
            <a:spLocks noGrp="1"/>
          </p:cNvSpPr>
          <p:nvPr>
            <p:ph type="title"/>
          </p:nvPr>
        </p:nvSpPr>
        <p:spPr>
          <a:xfrm>
            <a:off x="677334" y="609600"/>
            <a:ext cx="8596668" cy="756745"/>
          </a:xfrm>
        </p:spPr>
        <p:txBody>
          <a:bodyPr/>
          <a:lstStyle/>
          <a:p>
            <a:pPr algn="ctr"/>
            <a:r>
              <a:rPr lang="tr-TR" dirty="0"/>
              <a:t>İNSANİ GELİŞMİŞLİK İNDEKSİ</a:t>
            </a:r>
          </a:p>
        </p:txBody>
      </p:sp>
      <p:sp>
        <p:nvSpPr>
          <p:cNvPr id="3" name="İçerik Yer Tutucusu 2">
            <a:extLst>
              <a:ext uri="{FF2B5EF4-FFF2-40B4-BE49-F238E27FC236}">
                <a16:creationId xmlns:a16="http://schemas.microsoft.com/office/drawing/2014/main" id="{093165AF-98DC-4F15-825A-807D20512E96}"/>
              </a:ext>
            </a:extLst>
          </p:cNvPr>
          <p:cNvSpPr>
            <a:spLocks noGrp="1"/>
          </p:cNvSpPr>
          <p:nvPr>
            <p:ph idx="1"/>
          </p:nvPr>
        </p:nvSpPr>
        <p:spPr>
          <a:xfrm>
            <a:off x="677334" y="1587063"/>
            <a:ext cx="8596668" cy="4454300"/>
          </a:xfrm>
        </p:spPr>
        <p:txBody>
          <a:bodyPr>
            <a:normAutofit fontScale="85000" lnSpcReduction="20000"/>
          </a:bodyPr>
          <a:lstStyle/>
          <a:p>
            <a:pPr algn="just">
              <a:lnSpc>
                <a:spcPct val="160000"/>
              </a:lnSpc>
              <a:spcBef>
                <a:spcPts val="0"/>
              </a:spcBef>
            </a:pPr>
            <a:r>
              <a:rPr lang="tr-TR" sz="2400" b="1" i="0" dirty="0">
                <a:solidFill>
                  <a:srgbClr val="202122"/>
                </a:solidFill>
                <a:effectLst/>
                <a:latin typeface="Arial" panose="020B0604020202020204" pitchFamily="34" charset="0"/>
              </a:rPr>
              <a:t>İnsani Gelişme Göstergesi</a:t>
            </a:r>
            <a:r>
              <a:rPr lang="tr-TR" sz="2400" b="0" i="0" dirty="0">
                <a:solidFill>
                  <a:srgbClr val="202122"/>
                </a:solidFill>
                <a:effectLst/>
                <a:latin typeface="Arial" panose="020B0604020202020204" pitchFamily="34" charset="0"/>
              </a:rPr>
              <a:t> (</a:t>
            </a:r>
            <a:r>
              <a:rPr lang="tr-TR" sz="2400" b="0" i="1" dirty="0">
                <a:solidFill>
                  <a:srgbClr val="202122"/>
                </a:solidFill>
                <a:effectLst/>
                <a:latin typeface="Arial" panose="020B0604020202020204" pitchFamily="34" charset="0"/>
              </a:rPr>
              <a:t>Human Development Index</a:t>
            </a:r>
            <a:r>
              <a:rPr lang="tr-TR" sz="2400" b="0" i="0" dirty="0">
                <a:solidFill>
                  <a:srgbClr val="202122"/>
                </a:solidFill>
                <a:effectLst/>
                <a:latin typeface="Arial" panose="020B0604020202020204" pitchFamily="34" charset="0"/>
              </a:rPr>
              <a:t>), </a:t>
            </a:r>
            <a:r>
              <a:rPr lang="tr-TR" sz="2400" b="0" i="0" u="none" strike="noStrike" dirty="0">
                <a:solidFill>
                  <a:srgbClr val="0B0080"/>
                </a:solidFill>
                <a:effectLst/>
                <a:latin typeface="Arial" panose="020B0604020202020204" pitchFamily="34" charset="0"/>
                <a:hlinkClick r:id="rId2" tooltip="Dünya"/>
              </a:rPr>
              <a:t>Dünya</a:t>
            </a:r>
            <a:r>
              <a:rPr lang="tr-TR" sz="2400" b="0" i="0" dirty="0">
                <a:solidFill>
                  <a:srgbClr val="202122"/>
                </a:solidFill>
                <a:effectLst/>
                <a:latin typeface="Arial" panose="020B0604020202020204" pitchFamily="34" charset="0"/>
              </a:rPr>
              <a:t>'daki ülkeler için yaşam uzunluğu, okur yazar oranı, </a:t>
            </a:r>
            <a:r>
              <a:rPr lang="tr-TR" sz="2400" b="0" i="0" u="none" strike="noStrike" dirty="0">
                <a:solidFill>
                  <a:srgbClr val="0B0080"/>
                </a:solidFill>
                <a:effectLst/>
                <a:latin typeface="Arial" panose="020B0604020202020204" pitchFamily="34" charset="0"/>
                <a:hlinkClick r:id="rId3" tooltip="Eğitim"/>
              </a:rPr>
              <a:t>eğitim</a:t>
            </a:r>
            <a:r>
              <a:rPr lang="tr-TR" sz="2400" b="0" i="0" dirty="0">
                <a:solidFill>
                  <a:srgbClr val="202122"/>
                </a:solidFill>
                <a:effectLst/>
                <a:latin typeface="Arial" panose="020B0604020202020204" pitchFamily="34" charset="0"/>
              </a:rPr>
              <a:t> ve yaşam düzeyi doğrultusunda hazırlanan bir ölçümdür. </a:t>
            </a:r>
            <a:r>
              <a:rPr lang="tr-TR" sz="2400" b="0" i="0" u="none" strike="noStrike" dirty="0">
                <a:solidFill>
                  <a:srgbClr val="0B0080"/>
                </a:solidFill>
                <a:effectLst/>
                <a:latin typeface="Arial" panose="020B0604020202020204" pitchFamily="34" charset="0"/>
                <a:hlinkClick r:id="rId4" tooltip="İnsan"/>
              </a:rPr>
              <a:t>İnsanların</a:t>
            </a:r>
            <a:r>
              <a:rPr lang="tr-TR" sz="2400" b="0" i="0" dirty="0">
                <a:solidFill>
                  <a:srgbClr val="202122"/>
                </a:solidFill>
                <a:effectLst/>
                <a:latin typeface="Arial" panose="020B0604020202020204" pitchFamily="34" charset="0"/>
              </a:rPr>
              <a:t> düzgün yaşaması, özellikle çocuk hakları için bir ölçün teşkil eder. Bu araştırma sonucunda bir ülkenin gelişmiş, gelişmekte olan ya da gelişmemiş bir ülke olduğu; bunun yanı sıra ekonomisindeki etkinin yaşam niteliği ne düzeyde etkilediğini gösterir. </a:t>
            </a:r>
            <a:r>
              <a:rPr lang="tr-TR" sz="2400" dirty="0">
                <a:solidFill>
                  <a:srgbClr val="202122"/>
                </a:solidFill>
                <a:latin typeface="Arial" panose="020B0604020202020204" pitchFamily="34" charset="0"/>
              </a:rPr>
              <a:t>İ</a:t>
            </a:r>
            <a:r>
              <a:rPr lang="tr-TR" sz="2400" b="0" i="0" dirty="0">
                <a:solidFill>
                  <a:srgbClr val="202122"/>
                </a:solidFill>
                <a:effectLst/>
                <a:latin typeface="Arial" panose="020B0604020202020204" pitchFamily="34" charset="0"/>
              </a:rPr>
              <a:t>lk olarak 1990 yılında </a:t>
            </a:r>
            <a:r>
              <a:rPr lang="tr-TR" sz="2400" b="0" i="0" dirty="0" err="1">
                <a:solidFill>
                  <a:srgbClr val="202122"/>
                </a:solidFill>
                <a:effectLst/>
                <a:latin typeface="Arial" panose="020B0604020202020204" pitchFamily="34" charset="0"/>
              </a:rPr>
              <a:t>yılında</a:t>
            </a:r>
            <a:r>
              <a:rPr lang="tr-TR" sz="2400" b="0" i="0" dirty="0">
                <a:solidFill>
                  <a:srgbClr val="202122"/>
                </a:solidFill>
                <a:effectLst/>
                <a:latin typeface="Arial" panose="020B0604020202020204" pitchFamily="34" charset="0"/>
              </a:rPr>
              <a:t> </a:t>
            </a:r>
            <a:r>
              <a:rPr lang="tr-TR" sz="2400" b="0" i="0" u="none" strike="noStrike" dirty="0">
                <a:solidFill>
                  <a:srgbClr val="0B0080"/>
                </a:solidFill>
                <a:effectLst/>
                <a:latin typeface="Arial" panose="020B0604020202020204" pitchFamily="34" charset="0"/>
                <a:hlinkClick r:id="rId5" tooltip="Pakistan"/>
              </a:rPr>
              <a:t>Pakistanlı</a:t>
            </a:r>
            <a:r>
              <a:rPr lang="tr-TR" sz="2400" b="0" i="0" dirty="0">
                <a:solidFill>
                  <a:srgbClr val="202122"/>
                </a:solidFill>
                <a:effectLst/>
                <a:latin typeface="Arial" panose="020B0604020202020204" pitchFamily="34" charset="0"/>
              </a:rPr>
              <a:t> ekonomist </a:t>
            </a:r>
            <a:r>
              <a:rPr lang="tr-TR" sz="2400" b="0" i="0" u="none" strike="noStrike" dirty="0" err="1">
                <a:solidFill>
                  <a:srgbClr val="A55858"/>
                </a:solidFill>
                <a:effectLst/>
                <a:latin typeface="Arial" panose="020B0604020202020204" pitchFamily="34" charset="0"/>
                <a:hlinkClick r:id="rId6" tooltip="Mahbub ul Haq (sayfa mevcut değil)"/>
              </a:rPr>
              <a:t>Mahbub</a:t>
            </a:r>
            <a:r>
              <a:rPr lang="tr-TR" sz="2400" b="0" i="0" u="none" strike="noStrike" dirty="0">
                <a:solidFill>
                  <a:srgbClr val="A55858"/>
                </a:solidFill>
                <a:effectLst/>
                <a:latin typeface="Arial" panose="020B0604020202020204" pitchFamily="34" charset="0"/>
                <a:hlinkClick r:id="rId6" tooltip="Mahbub ul Haq (sayfa mevcut değil)"/>
              </a:rPr>
              <a:t> </a:t>
            </a:r>
            <a:r>
              <a:rPr lang="tr-TR" sz="2400" b="0" i="0" u="none" strike="noStrike" dirty="0" err="1">
                <a:solidFill>
                  <a:srgbClr val="A55858"/>
                </a:solidFill>
                <a:effectLst/>
                <a:latin typeface="Arial" panose="020B0604020202020204" pitchFamily="34" charset="0"/>
                <a:hlinkClick r:id="rId6" tooltip="Mahbub ul Haq (sayfa mevcut değil)"/>
              </a:rPr>
              <a:t>ul</a:t>
            </a:r>
            <a:r>
              <a:rPr lang="tr-TR" sz="2400" b="0" i="0" u="none" strike="noStrike" dirty="0">
                <a:solidFill>
                  <a:srgbClr val="A55858"/>
                </a:solidFill>
                <a:effectLst/>
                <a:latin typeface="Arial" panose="020B0604020202020204" pitchFamily="34" charset="0"/>
                <a:hlinkClick r:id="rId6" tooltip="Mahbub ul Haq (sayfa mevcut değil)"/>
              </a:rPr>
              <a:t> </a:t>
            </a:r>
            <a:r>
              <a:rPr lang="tr-TR" sz="2400" b="0" i="0" u="none" strike="noStrike" dirty="0" err="1">
                <a:solidFill>
                  <a:srgbClr val="A55858"/>
                </a:solidFill>
                <a:effectLst/>
                <a:latin typeface="Arial" panose="020B0604020202020204" pitchFamily="34" charset="0"/>
                <a:hlinkClick r:id="rId6" tooltip="Mahbub ul Haq (sayfa mevcut değil)"/>
              </a:rPr>
              <a:t>Haq</a:t>
            </a:r>
            <a:r>
              <a:rPr lang="tr-TR" sz="2400" b="0" i="0" dirty="0">
                <a:solidFill>
                  <a:srgbClr val="202122"/>
                </a:solidFill>
                <a:effectLst/>
                <a:latin typeface="Arial" panose="020B0604020202020204" pitchFamily="34" charset="0"/>
              </a:rPr>
              <a:t> tarafından geliştirilmiştir ve 1993 yılından bu yana </a:t>
            </a:r>
            <a:r>
              <a:rPr lang="tr-TR" sz="2400" b="0" i="0" u="none" strike="noStrike" dirty="0">
                <a:solidFill>
                  <a:srgbClr val="0B0080"/>
                </a:solidFill>
                <a:effectLst/>
                <a:latin typeface="Arial" panose="020B0604020202020204" pitchFamily="34" charset="0"/>
                <a:hlinkClick r:id="rId7" tooltip="Birleşmiş Milletler"/>
              </a:rPr>
              <a:t>Birleşmiş Milletler</a:t>
            </a:r>
            <a:r>
              <a:rPr lang="tr-TR" sz="2400" b="0" i="0" dirty="0">
                <a:solidFill>
                  <a:srgbClr val="202122"/>
                </a:solidFill>
                <a:effectLst/>
                <a:latin typeface="Arial" panose="020B0604020202020204" pitchFamily="34" charset="0"/>
              </a:rPr>
              <a:t> Gelişme Programı tarafından yıllık Gelişme Raporu'nda sunulur.</a:t>
            </a:r>
          </a:p>
          <a:p>
            <a:endParaRPr lang="tr-TR" dirty="0"/>
          </a:p>
        </p:txBody>
      </p:sp>
    </p:spTree>
    <p:extLst>
      <p:ext uri="{BB962C8B-B14F-4D97-AF65-F5344CB8AC3E}">
        <p14:creationId xmlns:p14="http://schemas.microsoft.com/office/powerpoint/2010/main" val="12373607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59E419-9EB3-4002-8D90-553BC4FE5255}"/>
              </a:ext>
            </a:extLst>
          </p:cNvPr>
          <p:cNvSpPr>
            <a:spLocks noGrp="1"/>
          </p:cNvSpPr>
          <p:nvPr>
            <p:ph type="title"/>
          </p:nvPr>
        </p:nvSpPr>
        <p:spPr>
          <a:xfrm>
            <a:off x="677334" y="609600"/>
            <a:ext cx="8596668" cy="767255"/>
          </a:xfrm>
        </p:spPr>
        <p:txBody>
          <a:bodyPr/>
          <a:lstStyle/>
          <a:p>
            <a:pPr algn="ctr"/>
            <a:r>
              <a:rPr lang="tr-TR" b="1" i="1" dirty="0"/>
              <a:t>İNSANİ GELİŞMİŞLİK İNDEKSİ</a:t>
            </a:r>
          </a:p>
        </p:txBody>
      </p:sp>
      <p:sp>
        <p:nvSpPr>
          <p:cNvPr id="3" name="İçerik Yer Tutucusu 2">
            <a:extLst>
              <a:ext uri="{FF2B5EF4-FFF2-40B4-BE49-F238E27FC236}">
                <a16:creationId xmlns:a16="http://schemas.microsoft.com/office/drawing/2014/main" id="{3C21660D-0806-4C27-84DF-82F3279479CD}"/>
              </a:ext>
            </a:extLst>
          </p:cNvPr>
          <p:cNvSpPr>
            <a:spLocks noGrp="1"/>
          </p:cNvSpPr>
          <p:nvPr>
            <p:ph idx="1"/>
          </p:nvPr>
        </p:nvSpPr>
        <p:spPr>
          <a:xfrm>
            <a:off x="677334" y="1376855"/>
            <a:ext cx="8596668" cy="4664507"/>
          </a:xfrm>
        </p:spPr>
        <p:txBody>
          <a:bodyPr>
            <a:normAutofit fontScale="92500"/>
          </a:bodyPr>
          <a:lstStyle/>
          <a:p>
            <a:pPr algn="just">
              <a:lnSpc>
                <a:spcPct val="150000"/>
              </a:lnSpc>
              <a:spcBef>
                <a:spcPts val="0"/>
              </a:spcBef>
            </a:pPr>
            <a:r>
              <a:rPr lang="tr-TR" sz="2400" b="0" i="0" dirty="0">
                <a:solidFill>
                  <a:srgbClr val="202122"/>
                </a:solidFill>
                <a:effectLst/>
                <a:latin typeface="Arial" panose="020B0604020202020204" pitchFamily="34" charset="0"/>
              </a:rPr>
              <a:t>İnsani Gelişme Göstergesi değerlerinin bulunması, eskiden ortalama yaşam süresi, okur yazar oranı (2/3'ü) ve </a:t>
            </a:r>
            <a:r>
              <a:rPr lang="tr-TR" sz="2400" b="0" i="0" u="none" strike="noStrike" dirty="0">
                <a:solidFill>
                  <a:srgbClr val="0B0080"/>
                </a:solidFill>
                <a:effectLst/>
                <a:latin typeface="Arial" panose="020B0604020202020204" pitchFamily="34" charset="0"/>
                <a:hlinkClick r:id="rId2" tooltip="İlkokul"/>
              </a:rPr>
              <a:t>ilkokul</a:t>
            </a:r>
            <a:r>
              <a:rPr lang="tr-TR" sz="2400" b="0" i="0" dirty="0">
                <a:solidFill>
                  <a:srgbClr val="202122"/>
                </a:solidFill>
                <a:effectLst/>
                <a:latin typeface="Arial" panose="020B0604020202020204" pitchFamily="34" charset="0"/>
              </a:rPr>
              <a:t>, </a:t>
            </a:r>
            <a:r>
              <a:rPr lang="tr-TR" sz="2400" b="0" i="0" u="none" strike="noStrike" dirty="0">
                <a:solidFill>
                  <a:srgbClr val="0B0080"/>
                </a:solidFill>
                <a:effectLst/>
                <a:latin typeface="Arial" panose="020B0604020202020204" pitchFamily="34" charset="0"/>
                <a:hlinkClick r:id="rId3" tooltip="Lise"/>
              </a:rPr>
              <a:t>lise</a:t>
            </a:r>
            <a:r>
              <a:rPr lang="tr-TR" sz="2400" b="0" i="0" dirty="0">
                <a:solidFill>
                  <a:srgbClr val="202122"/>
                </a:solidFill>
                <a:effectLst/>
                <a:latin typeface="Arial" panose="020B0604020202020204" pitchFamily="34" charset="0"/>
              </a:rPr>
              <a:t> ve </a:t>
            </a:r>
            <a:r>
              <a:rPr lang="tr-TR" sz="2400" b="0" i="0" u="none" strike="noStrike" dirty="0">
                <a:solidFill>
                  <a:srgbClr val="0B0080"/>
                </a:solidFill>
                <a:effectLst/>
                <a:latin typeface="Arial" panose="020B0604020202020204" pitchFamily="34" charset="0"/>
                <a:hlinkClick r:id="rId4" tooltip="Üniversite"/>
              </a:rPr>
              <a:t>üniversite</a:t>
            </a:r>
            <a:r>
              <a:rPr lang="tr-TR" sz="2400" b="0" i="0" dirty="0">
                <a:solidFill>
                  <a:srgbClr val="202122"/>
                </a:solidFill>
                <a:effectLst/>
                <a:latin typeface="Arial" panose="020B0604020202020204" pitchFamily="34" charset="0"/>
              </a:rPr>
              <a:t> kayıtları yüzdesi (1/3'ü) ile bulunan eğitim dağılımı ile kişi başına düşen gelir ve alım gücünün Amerikan Doları'ndan hesaplanmasıyla gerçekleştirilmekteydi. Yeni hesaplama sistemi, </a:t>
            </a:r>
            <a:r>
              <a:rPr lang="tr-TR" sz="2400" b="1" i="1" dirty="0">
                <a:solidFill>
                  <a:srgbClr val="C00000"/>
                </a:solidFill>
                <a:effectLst/>
                <a:latin typeface="Arial" panose="020B0604020202020204" pitchFamily="34" charset="0"/>
              </a:rPr>
              <a:t>eğitimde geçen ve geçmesi beklenen süre, doğumda yaşam beklentisi ve satın alma gücü </a:t>
            </a:r>
            <a:r>
              <a:rPr lang="tr-TR" sz="2400" b="1" i="1" dirty="0" err="1">
                <a:solidFill>
                  <a:srgbClr val="C00000"/>
                </a:solidFill>
                <a:effectLst/>
                <a:latin typeface="Arial" panose="020B0604020202020204" pitchFamily="34" charset="0"/>
              </a:rPr>
              <a:t>pariteli</a:t>
            </a:r>
            <a:r>
              <a:rPr lang="tr-TR" sz="2400" b="1" i="1" dirty="0">
                <a:solidFill>
                  <a:srgbClr val="C00000"/>
                </a:solidFill>
                <a:effectLst/>
                <a:latin typeface="Arial" panose="020B0604020202020204" pitchFamily="34" charset="0"/>
              </a:rPr>
              <a:t> milli geliri </a:t>
            </a:r>
            <a:r>
              <a:rPr lang="tr-TR" sz="2400" b="0" i="0" dirty="0">
                <a:solidFill>
                  <a:srgbClr val="202122"/>
                </a:solidFill>
                <a:effectLst/>
                <a:latin typeface="Arial" panose="020B0604020202020204" pitchFamily="34" charset="0"/>
              </a:rPr>
              <a:t>esas almaktadır.</a:t>
            </a:r>
          </a:p>
          <a:p>
            <a:pPr algn="just">
              <a:lnSpc>
                <a:spcPct val="150000"/>
              </a:lnSpc>
              <a:spcBef>
                <a:spcPts val="0"/>
              </a:spcBef>
            </a:pPr>
            <a:r>
              <a:rPr lang="tr-TR" sz="2400" b="0" i="0" dirty="0">
                <a:solidFill>
                  <a:srgbClr val="202122"/>
                </a:solidFill>
                <a:effectLst/>
                <a:latin typeface="Arial" panose="020B0604020202020204" pitchFamily="34" charset="0"/>
              </a:rPr>
              <a:t> </a:t>
            </a:r>
            <a:r>
              <a:rPr lang="tr-TR" sz="1900" b="0" i="0" dirty="0">
                <a:solidFill>
                  <a:srgbClr val="202122"/>
                </a:solidFill>
                <a:effectLst/>
                <a:latin typeface="Arial" panose="020B0604020202020204" pitchFamily="34" charset="0"/>
              </a:rPr>
              <a:t>https://tr.wikipedia.org/wiki/%C4%B0nsani_Geli%C5%9Fme_Endeksi</a:t>
            </a:r>
          </a:p>
          <a:p>
            <a:endParaRPr lang="tr-TR" dirty="0"/>
          </a:p>
        </p:txBody>
      </p:sp>
    </p:spTree>
    <p:extLst>
      <p:ext uri="{BB962C8B-B14F-4D97-AF65-F5344CB8AC3E}">
        <p14:creationId xmlns:p14="http://schemas.microsoft.com/office/powerpoint/2010/main" val="3976537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3843375" cy="5175624"/>
          </a:xfrm>
        </p:spPr>
        <p:txBody>
          <a:bodyPr anchor="ctr">
            <a:normAutofit/>
          </a:bodyPr>
          <a:lstStyle/>
          <a:p>
            <a:r>
              <a:rPr lang="tr-TR">
                <a:solidFill>
                  <a:schemeClr val="tx1">
                    <a:lumMod val="85000"/>
                    <a:lumOff val="15000"/>
                  </a:schemeClr>
                </a:solidFill>
              </a:rPr>
              <a:t>Modernleşme</a:t>
            </a:r>
          </a:p>
        </p:txBody>
      </p:sp>
      <p:sp>
        <p:nvSpPr>
          <p:cNvPr id="3" name="İçerik Yer Tutucusu 2"/>
          <p:cNvSpPr>
            <a:spLocks noGrp="1"/>
          </p:cNvSpPr>
          <p:nvPr>
            <p:ph idx="1"/>
          </p:nvPr>
        </p:nvSpPr>
        <p:spPr>
          <a:xfrm>
            <a:off x="6116084" y="609601"/>
            <a:ext cx="5511296" cy="5175624"/>
          </a:xfrm>
        </p:spPr>
        <p:txBody>
          <a:bodyPr anchor="ctr">
            <a:normAutofit/>
          </a:bodyPr>
          <a:lstStyle/>
          <a:p>
            <a:r>
              <a:rPr lang="tr-TR">
                <a:solidFill>
                  <a:srgbClr val="FFFFFF"/>
                </a:solidFill>
              </a:rPr>
              <a:t>Modernleşme; toplumların yaşadıkları çağın niteliklerine ve gerekliliklerine sahip olabilmeleri adına tüm yapılarında değişim göstermesidir. </a:t>
            </a:r>
          </a:p>
          <a:p>
            <a:r>
              <a:rPr lang="tr-TR">
                <a:solidFill>
                  <a:srgbClr val="FFFFFF"/>
                </a:solidFill>
              </a:rPr>
              <a:t>Yani modernleşme; azgelişmiş ülkelerin, sosyal, siyasal, ekonomik, bilimsel, kültürel vb. bakımdan kendilerinden daha ileri derecede olan ülkelerin modelini benimsemeleri ve onlara benzeme sürecidir.</a:t>
            </a:r>
          </a:p>
          <a:p>
            <a:r>
              <a:rPr lang="tr-TR">
                <a:solidFill>
                  <a:srgbClr val="FFFFFF"/>
                </a:solidFill>
              </a:rPr>
              <a:t>Kısacası onların modeline uygun değişim gösterme süreçleridir. </a:t>
            </a:r>
          </a:p>
          <a:p>
            <a:r>
              <a:rPr lang="tr-TR">
                <a:solidFill>
                  <a:srgbClr val="FFFFFF"/>
                </a:solidFill>
              </a:rPr>
              <a:t>Bu açıdan modernleşme değişmenin özel bir şeklidir.</a:t>
            </a:r>
          </a:p>
        </p:txBody>
      </p:sp>
    </p:spTree>
    <p:extLst>
      <p:ext uri="{BB962C8B-B14F-4D97-AF65-F5344CB8AC3E}">
        <p14:creationId xmlns:p14="http://schemas.microsoft.com/office/powerpoint/2010/main" val="21911657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B77768-95FD-44B7-9FDA-32EB72E419F7}"/>
              </a:ext>
            </a:extLst>
          </p:cNvPr>
          <p:cNvSpPr>
            <a:spLocks noGrp="1"/>
          </p:cNvSpPr>
          <p:nvPr>
            <p:ph type="title"/>
          </p:nvPr>
        </p:nvSpPr>
        <p:spPr>
          <a:xfrm>
            <a:off x="677334" y="609600"/>
            <a:ext cx="8596668" cy="714703"/>
          </a:xfrm>
        </p:spPr>
        <p:txBody>
          <a:bodyPr/>
          <a:lstStyle/>
          <a:p>
            <a:r>
              <a:rPr lang="tr-TR" dirty="0"/>
              <a:t>TÜRKİYE’NİN İNSANİ GELİŞMİŞLİK DÜZEYİ</a:t>
            </a:r>
          </a:p>
        </p:txBody>
      </p:sp>
      <p:graphicFrame>
        <p:nvGraphicFramePr>
          <p:cNvPr id="4" name="Tablo 4">
            <a:extLst>
              <a:ext uri="{FF2B5EF4-FFF2-40B4-BE49-F238E27FC236}">
                <a16:creationId xmlns:a16="http://schemas.microsoft.com/office/drawing/2014/main" id="{49DF980F-9669-42CB-8720-BA275C0F4E86}"/>
              </a:ext>
            </a:extLst>
          </p:cNvPr>
          <p:cNvGraphicFramePr>
            <a:graphicFrameLocks noGrp="1"/>
          </p:cNvGraphicFramePr>
          <p:nvPr>
            <p:ph idx="1"/>
            <p:extLst>
              <p:ext uri="{D42A27DB-BD31-4B8C-83A1-F6EECF244321}">
                <p14:modId xmlns:p14="http://schemas.microsoft.com/office/powerpoint/2010/main" val="646670741"/>
              </p:ext>
            </p:extLst>
          </p:nvPr>
        </p:nvGraphicFramePr>
        <p:xfrm>
          <a:off x="677863" y="2160588"/>
          <a:ext cx="8596311" cy="326136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3393325504"/>
                    </a:ext>
                  </a:extLst>
                </a:gridCol>
                <a:gridCol w="2865437">
                  <a:extLst>
                    <a:ext uri="{9D8B030D-6E8A-4147-A177-3AD203B41FA5}">
                      <a16:colId xmlns:a16="http://schemas.microsoft.com/office/drawing/2014/main" val="556850455"/>
                    </a:ext>
                  </a:extLst>
                </a:gridCol>
                <a:gridCol w="2865437">
                  <a:extLst>
                    <a:ext uri="{9D8B030D-6E8A-4147-A177-3AD203B41FA5}">
                      <a16:colId xmlns:a16="http://schemas.microsoft.com/office/drawing/2014/main" val="270425423"/>
                    </a:ext>
                  </a:extLst>
                </a:gridCol>
              </a:tblGrid>
              <a:tr h="370840">
                <a:tc>
                  <a:txBody>
                    <a:bodyPr/>
                    <a:lstStyle/>
                    <a:p>
                      <a:pPr algn="ctr"/>
                      <a:r>
                        <a:rPr lang="tr-TR" sz="2400" b="1" dirty="0"/>
                        <a:t>YILLAR</a:t>
                      </a:r>
                    </a:p>
                  </a:txBody>
                  <a:tcPr/>
                </a:tc>
                <a:tc>
                  <a:txBody>
                    <a:bodyPr/>
                    <a:lstStyle/>
                    <a:p>
                      <a:pPr algn="ctr"/>
                      <a:r>
                        <a:rPr lang="tr-TR" sz="2400" b="1" dirty="0"/>
                        <a:t>ÜLKE SIRALAMASI</a:t>
                      </a:r>
                    </a:p>
                  </a:txBody>
                  <a:tcPr/>
                </a:tc>
                <a:tc>
                  <a:txBody>
                    <a:bodyPr/>
                    <a:lstStyle/>
                    <a:p>
                      <a:pPr algn="ctr"/>
                      <a:r>
                        <a:rPr lang="tr-TR" sz="2400" b="1" dirty="0"/>
                        <a:t>HDI KATSAYISI</a:t>
                      </a:r>
                    </a:p>
                  </a:txBody>
                  <a:tcPr/>
                </a:tc>
                <a:extLst>
                  <a:ext uri="{0D108BD9-81ED-4DB2-BD59-A6C34878D82A}">
                    <a16:rowId xmlns:a16="http://schemas.microsoft.com/office/drawing/2014/main" val="1411468300"/>
                  </a:ext>
                </a:extLst>
              </a:tr>
              <a:tr h="370840">
                <a:tc>
                  <a:txBody>
                    <a:bodyPr/>
                    <a:lstStyle/>
                    <a:p>
                      <a:pPr algn="ctr"/>
                      <a:r>
                        <a:rPr lang="tr-TR" sz="4000" dirty="0"/>
                        <a:t>2014</a:t>
                      </a:r>
                    </a:p>
                  </a:txBody>
                  <a:tcPr/>
                </a:tc>
                <a:tc>
                  <a:txBody>
                    <a:bodyPr/>
                    <a:lstStyle/>
                    <a:p>
                      <a:pPr algn="ctr"/>
                      <a:r>
                        <a:rPr lang="tr-TR" sz="4000" dirty="0"/>
                        <a:t>72</a:t>
                      </a:r>
                    </a:p>
                  </a:txBody>
                  <a:tcPr/>
                </a:tc>
                <a:tc>
                  <a:txBody>
                    <a:bodyPr/>
                    <a:lstStyle/>
                    <a:p>
                      <a:pPr algn="ctr"/>
                      <a:endParaRPr lang="tr-TR" sz="4000" dirty="0"/>
                    </a:p>
                  </a:txBody>
                  <a:tcPr/>
                </a:tc>
                <a:extLst>
                  <a:ext uri="{0D108BD9-81ED-4DB2-BD59-A6C34878D82A}">
                    <a16:rowId xmlns:a16="http://schemas.microsoft.com/office/drawing/2014/main" val="1286635586"/>
                  </a:ext>
                </a:extLst>
              </a:tr>
              <a:tr h="370840">
                <a:tc>
                  <a:txBody>
                    <a:bodyPr/>
                    <a:lstStyle/>
                    <a:p>
                      <a:pPr algn="ctr"/>
                      <a:r>
                        <a:rPr lang="tr-TR" sz="4000" dirty="0"/>
                        <a:t>2015</a:t>
                      </a:r>
                    </a:p>
                  </a:txBody>
                  <a:tcPr/>
                </a:tc>
                <a:tc>
                  <a:txBody>
                    <a:bodyPr/>
                    <a:lstStyle/>
                    <a:p>
                      <a:pPr algn="ctr"/>
                      <a:r>
                        <a:rPr lang="tr-TR" sz="4000" dirty="0"/>
                        <a:t>71</a:t>
                      </a:r>
                    </a:p>
                  </a:txBody>
                  <a:tcPr/>
                </a:tc>
                <a:tc>
                  <a:txBody>
                    <a:bodyPr/>
                    <a:lstStyle/>
                    <a:p>
                      <a:pPr algn="ctr"/>
                      <a:r>
                        <a:rPr lang="tr-TR" sz="4000" dirty="0"/>
                        <a:t>0,767</a:t>
                      </a:r>
                    </a:p>
                  </a:txBody>
                  <a:tcPr/>
                </a:tc>
                <a:extLst>
                  <a:ext uri="{0D108BD9-81ED-4DB2-BD59-A6C34878D82A}">
                    <a16:rowId xmlns:a16="http://schemas.microsoft.com/office/drawing/2014/main" val="3819172757"/>
                  </a:ext>
                </a:extLst>
              </a:tr>
              <a:tr h="370840">
                <a:tc>
                  <a:txBody>
                    <a:bodyPr/>
                    <a:lstStyle/>
                    <a:p>
                      <a:pPr algn="ctr"/>
                      <a:r>
                        <a:rPr lang="tr-TR" sz="4000" dirty="0"/>
                        <a:t>2017</a:t>
                      </a:r>
                    </a:p>
                  </a:txBody>
                  <a:tcPr/>
                </a:tc>
                <a:tc>
                  <a:txBody>
                    <a:bodyPr/>
                    <a:lstStyle/>
                    <a:p>
                      <a:pPr algn="ctr"/>
                      <a:r>
                        <a:rPr lang="tr-TR" sz="4000" dirty="0"/>
                        <a:t>64</a:t>
                      </a:r>
                    </a:p>
                  </a:txBody>
                  <a:tcPr/>
                </a:tc>
                <a:tc>
                  <a:txBody>
                    <a:bodyPr/>
                    <a:lstStyle/>
                    <a:p>
                      <a:pPr algn="ctr"/>
                      <a:r>
                        <a:rPr lang="tr-TR" sz="4000" dirty="0"/>
                        <a:t>0,791</a:t>
                      </a:r>
                    </a:p>
                  </a:txBody>
                  <a:tcPr/>
                </a:tc>
                <a:extLst>
                  <a:ext uri="{0D108BD9-81ED-4DB2-BD59-A6C34878D82A}">
                    <a16:rowId xmlns:a16="http://schemas.microsoft.com/office/drawing/2014/main" val="1495411472"/>
                  </a:ext>
                </a:extLst>
              </a:tr>
              <a:tr h="370840">
                <a:tc>
                  <a:txBody>
                    <a:bodyPr/>
                    <a:lstStyle/>
                    <a:p>
                      <a:pPr algn="ctr"/>
                      <a:r>
                        <a:rPr lang="tr-TR" sz="4000" dirty="0"/>
                        <a:t>2018</a:t>
                      </a:r>
                    </a:p>
                  </a:txBody>
                  <a:tcPr/>
                </a:tc>
                <a:tc>
                  <a:txBody>
                    <a:bodyPr/>
                    <a:lstStyle/>
                    <a:p>
                      <a:pPr algn="ctr"/>
                      <a:r>
                        <a:rPr lang="tr-TR" sz="4000" dirty="0"/>
                        <a:t>59</a:t>
                      </a:r>
                    </a:p>
                  </a:txBody>
                  <a:tcPr/>
                </a:tc>
                <a:tc>
                  <a:txBody>
                    <a:bodyPr/>
                    <a:lstStyle/>
                    <a:p>
                      <a:pPr algn="ctr"/>
                      <a:r>
                        <a:rPr lang="tr-TR" sz="4000" dirty="0"/>
                        <a:t>0,806</a:t>
                      </a:r>
                    </a:p>
                  </a:txBody>
                  <a:tcPr/>
                </a:tc>
                <a:extLst>
                  <a:ext uri="{0D108BD9-81ED-4DB2-BD59-A6C34878D82A}">
                    <a16:rowId xmlns:a16="http://schemas.microsoft.com/office/drawing/2014/main" val="1039482300"/>
                  </a:ext>
                </a:extLst>
              </a:tr>
            </a:tbl>
          </a:graphicData>
        </a:graphic>
      </p:graphicFrame>
    </p:spTree>
    <p:extLst>
      <p:ext uri="{BB962C8B-B14F-4D97-AF65-F5344CB8AC3E}">
        <p14:creationId xmlns:p14="http://schemas.microsoft.com/office/powerpoint/2010/main" val="30130605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CB49A8-7916-4A32-8B51-F72F97F8AF27}"/>
              </a:ext>
            </a:extLst>
          </p:cNvPr>
          <p:cNvSpPr>
            <a:spLocks noGrp="1"/>
          </p:cNvSpPr>
          <p:nvPr>
            <p:ph type="title"/>
          </p:nvPr>
        </p:nvSpPr>
        <p:spPr>
          <a:xfrm>
            <a:off x="677334" y="630620"/>
            <a:ext cx="8596668" cy="735725"/>
          </a:xfrm>
        </p:spPr>
        <p:txBody>
          <a:bodyPr/>
          <a:lstStyle/>
          <a:p>
            <a:r>
              <a:rPr lang="tr-TR" dirty="0"/>
              <a:t>TÜRKİYE’NİN İNSANİ GELİŞMİŞLİK DÜZEYİ</a:t>
            </a:r>
          </a:p>
        </p:txBody>
      </p:sp>
      <p:sp>
        <p:nvSpPr>
          <p:cNvPr id="3" name="İçerik Yer Tutucusu 2">
            <a:extLst>
              <a:ext uri="{FF2B5EF4-FFF2-40B4-BE49-F238E27FC236}">
                <a16:creationId xmlns:a16="http://schemas.microsoft.com/office/drawing/2014/main" id="{8ADE4A0E-BF83-4A7E-B858-5F8D71F00823}"/>
              </a:ext>
            </a:extLst>
          </p:cNvPr>
          <p:cNvSpPr>
            <a:spLocks noGrp="1"/>
          </p:cNvSpPr>
          <p:nvPr>
            <p:ph idx="1"/>
          </p:nvPr>
        </p:nvSpPr>
        <p:spPr>
          <a:xfrm>
            <a:off x="677334" y="1492469"/>
            <a:ext cx="9328514" cy="4548893"/>
          </a:xfrm>
        </p:spPr>
        <p:txBody>
          <a:bodyPr>
            <a:normAutofit fontScale="92500" lnSpcReduction="20000"/>
          </a:bodyPr>
          <a:lstStyle/>
          <a:p>
            <a:pPr algn="just">
              <a:lnSpc>
                <a:spcPct val="150000"/>
              </a:lnSpc>
              <a:spcBef>
                <a:spcPts val="600"/>
              </a:spcBef>
            </a:pPr>
            <a:r>
              <a:rPr lang="tr-TR" sz="2800" b="0" i="0" dirty="0">
                <a:solidFill>
                  <a:srgbClr val="0A0A0A"/>
                </a:solidFill>
                <a:effectLst/>
                <a:latin typeface="ProximaNova"/>
              </a:rPr>
              <a:t>İnsani gelişmedeki ilerlemenin ölçütü olan endekste, Türkiye son 28 yılda önemli bir gelişim gösterdi. Türkiye'nin 1990'da 0,579 olarak hesaplanan endeks değeri, geçen yıl 0,806'ya çıkarak toplamda yüzde 39,4'lük artış gösterdi.</a:t>
            </a:r>
          </a:p>
          <a:p>
            <a:pPr algn="just">
              <a:lnSpc>
                <a:spcPct val="150000"/>
              </a:lnSpc>
              <a:spcBef>
                <a:spcPts val="600"/>
              </a:spcBef>
            </a:pPr>
            <a:r>
              <a:rPr lang="tr-TR" sz="2800" b="0" i="0" dirty="0">
                <a:solidFill>
                  <a:srgbClr val="0A0A0A"/>
                </a:solidFill>
                <a:effectLst/>
                <a:latin typeface="ProximaNova"/>
              </a:rPr>
              <a:t>Türkiye'de 1990-2018 arasında beklenen yaşam süresi 13,2 yıl, ortalama öğrenim süresi 3,1 yıl ve beklenen öğrenim süresi 7,5 yıl arttı. Ülkede kişi başına brüt milli gelir aynı dönemde yaklaşık yüzde 122,1 yükseldi.</a:t>
            </a:r>
          </a:p>
          <a:p>
            <a:endParaRPr lang="tr-TR" dirty="0"/>
          </a:p>
        </p:txBody>
      </p:sp>
    </p:spTree>
    <p:extLst>
      <p:ext uri="{BB962C8B-B14F-4D97-AF65-F5344CB8AC3E}">
        <p14:creationId xmlns:p14="http://schemas.microsoft.com/office/powerpoint/2010/main" val="38539079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C1D672-AC5F-4720-B7FF-655C2AEADC08}"/>
              </a:ext>
            </a:extLst>
          </p:cNvPr>
          <p:cNvSpPr>
            <a:spLocks noGrp="1"/>
          </p:cNvSpPr>
          <p:nvPr>
            <p:ph type="title"/>
          </p:nvPr>
        </p:nvSpPr>
        <p:spPr>
          <a:xfrm>
            <a:off x="677334" y="609600"/>
            <a:ext cx="8596668" cy="672662"/>
          </a:xfrm>
        </p:spPr>
        <p:txBody>
          <a:bodyPr/>
          <a:lstStyle/>
          <a:p>
            <a:r>
              <a:rPr lang="tr-TR" dirty="0"/>
              <a:t>TÜRKİYE’NİN İNSANİ GELİŞMİŞLİK DÜZEYİ</a:t>
            </a:r>
          </a:p>
        </p:txBody>
      </p:sp>
      <p:sp>
        <p:nvSpPr>
          <p:cNvPr id="3" name="İçerik Yer Tutucusu 2">
            <a:extLst>
              <a:ext uri="{FF2B5EF4-FFF2-40B4-BE49-F238E27FC236}">
                <a16:creationId xmlns:a16="http://schemas.microsoft.com/office/drawing/2014/main" id="{9D505D0C-3472-487F-896C-C2EE93876A72}"/>
              </a:ext>
            </a:extLst>
          </p:cNvPr>
          <p:cNvSpPr>
            <a:spLocks noGrp="1"/>
          </p:cNvSpPr>
          <p:nvPr>
            <p:ph idx="1"/>
          </p:nvPr>
        </p:nvSpPr>
        <p:spPr>
          <a:xfrm>
            <a:off x="677334" y="1481959"/>
            <a:ext cx="9149838" cy="4845269"/>
          </a:xfrm>
        </p:spPr>
        <p:txBody>
          <a:bodyPr>
            <a:noAutofit/>
          </a:bodyPr>
          <a:lstStyle/>
          <a:p>
            <a:pPr algn="just">
              <a:lnSpc>
                <a:spcPct val="150000"/>
              </a:lnSpc>
              <a:spcBef>
                <a:spcPts val="600"/>
              </a:spcBef>
            </a:pPr>
            <a:r>
              <a:rPr lang="tr-TR" sz="2400" b="0" i="0" dirty="0">
                <a:solidFill>
                  <a:srgbClr val="0A0A0A"/>
                </a:solidFill>
                <a:effectLst/>
                <a:latin typeface="ProximaNova"/>
              </a:rPr>
              <a:t>İnsani gelişim dağılımındaki eşitsizlikten arındırılmış endekste ise Türkiye'nin değeri boyut endekslerinin dağılımındaki eşitsizliğe bağlı olarak yüzde 16,2'lik bir kayıpla 0,675'e düştü. Yüksek İnsani Gelişim Endeksi değerine sahip ülkelerin eşitsizlik nedeniyle kaybı ortalama yüzde 10,7 olurken, Avrupa ve Orta Asya'da bu oran yüzde 11,7 olarak kaydedildi.</a:t>
            </a:r>
          </a:p>
        </p:txBody>
      </p:sp>
    </p:spTree>
    <p:extLst>
      <p:ext uri="{BB962C8B-B14F-4D97-AF65-F5344CB8AC3E}">
        <p14:creationId xmlns:p14="http://schemas.microsoft.com/office/powerpoint/2010/main" val="25806426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D5329F-8EA3-46FF-814E-7A442ED8591C}"/>
              </a:ext>
            </a:extLst>
          </p:cNvPr>
          <p:cNvSpPr>
            <a:spLocks noGrp="1"/>
          </p:cNvSpPr>
          <p:nvPr>
            <p:ph type="title"/>
          </p:nvPr>
        </p:nvSpPr>
        <p:spPr>
          <a:xfrm>
            <a:off x="677334" y="609600"/>
            <a:ext cx="8596668" cy="767255"/>
          </a:xfrm>
        </p:spPr>
        <p:txBody>
          <a:bodyPr>
            <a:normAutofit/>
          </a:bodyPr>
          <a:lstStyle/>
          <a:p>
            <a:r>
              <a:rPr lang="tr-TR" dirty="0"/>
              <a:t>TÜRKİYE’NİN İNSANİ GELİŞMİŞLİK DÜZEYİ</a:t>
            </a:r>
          </a:p>
        </p:txBody>
      </p:sp>
      <p:sp>
        <p:nvSpPr>
          <p:cNvPr id="3" name="İçerik Yer Tutucusu 2">
            <a:extLst>
              <a:ext uri="{FF2B5EF4-FFF2-40B4-BE49-F238E27FC236}">
                <a16:creationId xmlns:a16="http://schemas.microsoft.com/office/drawing/2014/main" id="{72144BCB-6E61-47E8-B03C-F57DE3D40B23}"/>
              </a:ext>
            </a:extLst>
          </p:cNvPr>
          <p:cNvSpPr>
            <a:spLocks noGrp="1"/>
          </p:cNvSpPr>
          <p:nvPr>
            <p:ph idx="1"/>
          </p:nvPr>
        </p:nvSpPr>
        <p:spPr>
          <a:xfrm>
            <a:off x="677334" y="1376855"/>
            <a:ext cx="8596668" cy="4664507"/>
          </a:xfrm>
        </p:spPr>
        <p:txBody>
          <a:bodyPr>
            <a:noAutofit/>
          </a:bodyPr>
          <a:lstStyle/>
          <a:p>
            <a:pPr algn="just">
              <a:lnSpc>
                <a:spcPct val="150000"/>
              </a:lnSpc>
              <a:spcBef>
                <a:spcPts val="600"/>
              </a:spcBef>
            </a:pPr>
            <a:r>
              <a:rPr lang="tr-TR" sz="2400" b="0" i="0" dirty="0">
                <a:solidFill>
                  <a:srgbClr val="0A0A0A"/>
                </a:solidFill>
                <a:effectLst/>
                <a:latin typeface="ProximaNova"/>
              </a:rPr>
              <a:t>Raporda, üreme sağlığı, kadının güçlendirilmesi ve ekonomik faaliyetler alanlarında cinsiyete dayalı eşitsizliklere ilişkin bulguların yer aldığı Toplumsal Cinsiyet Eşitsizliği Endeksi de açıklandı.</a:t>
            </a:r>
          </a:p>
          <a:p>
            <a:pPr algn="just">
              <a:lnSpc>
                <a:spcPct val="150000"/>
              </a:lnSpc>
              <a:spcBef>
                <a:spcPts val="600"/>
              </a:spcBef>
            </a:pPr>
            <a:r>
              <a:rPr lang="tr-TR" sz="2400" b="0" i="0" dirty="0">
                <a:solidFill>
                  <a:srgbClr val="0A0A0A"/>
                </a:solidFill>
                <a:effectLst/>
                <a:latin typeface="ProximaNova"/>
              </a:rPr>
              <a:t>Kadın ve erkek kazanımları arasındaki eşitsizliklerin insani gelişmede yarattığı kaybı ortaya koyan endekse göre, Türkiye 2018'de 0,305'lik değerle 162 ülke arasında 66'ncı sırada yer aldı.</a:t>
            </a:r>
          </a:p>
        </p:txBody>
      </p:sp>
    </p:spTree>
    <p:extLst>
      <p:ext uri="{BB962C8B-B14F-4D97-AF65-F5344CB8AC3E}">
        <p14:creationId xmlns:p14="http://schemas.microsoft.com/office/powerpoint/2010/main" val="22746226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07F6A8-C5F9-43A9-A5D3-3CBFB2972ACC}"/>
              </a:ext>
            </a:extLst>
          </p:cNvPr>
          <p:cNvSpPr>
            <a:spLocks noGrp="1"/>
          </p:cNvSpPr>
          <p:nvPr>
            <p:ph type="title"/>
          </p:nvPr>
        </p:nvSpPr>
        <p:spPr>
          <a:xfrm>
            <a:off x="677334" y="609600"/>
            <a:ext cx="8596668" cy="704193"/>
          </a:xfrm>
        </p:spPr>
        <p:txBody>
          <a:bodyPr>
            <a:normAutofit/>
          </a:bodyPr>
          <a:lstStyle/>
          <a:p>
            <a:pPr algn="ctr"/>
            <a:r>
              <a:rPr lang="tr-TR" b="1" i="0" dirty="0">
                <a:solidFill>
                  <a:srgbClr val="0A0A0A"/>
                </a:solidFill>
                <a:effectLst/>
                <a:latin typeface="Lora"/>
              </a:rPr>
              <a:t>2020 İnsani Gelişme Raporu</a:t>
            </a:r>
            <a:endParaRPr lang="tr-TR" dirty="0"/>
          </a:p>
        </p:txBody>
      </p:sp>
      <p:sp>
        <p:nvSpPr>
          <p:cNvPr id="3" name="İçerik Yer Tutucusu 2">
            <a:extLst>
              <a:ext uri="{FF2B5EF4-FFF2-40B4-BE49-F238E27FC236}">
                <a16:creationId xmlns:a16="http://schemas.microsoft.com/office/drawing/2014/main" id="{F3193E5E-8184-4FC8-9C91-02E6D9368F31}"/>
              </a:ext>
            </a:extLst>
          </p:cNvPr>
          <p:cNvSpPr>
            <a:spLocks noGrp="1"/>
          </p:cNvSpPr>
          <p:nvPr>
            <p:ph idx="1"/>
          </p:nvPr>
        </p:nvSpPr>
        <p:spPr>
          <a:xfrm>
            <a:off x="677334" y="1576553"/>
            <a:ext cx="8596668" cy="4464810"/>
          </a:xfrm>
        </p:spPr>
        <p:txBody>
          <a:bodyPr>
            <a:normAutofit fontScale="77500" lnSpcReduction="20000"/>
          </a:bodyPr>
          <a:lstStyle/>
          <a:p>
            <a:r>
              <a:rPr lang="tr-TR" sz="2800" b="1" i="1" dirty="0">
                <a:solidFill>
                  <a:srgbClr val="0A0A0A"/>
                </a:solidFill>
                <a:effectLst/>
                <a:latin typeface="Lora"/>
              </a:rPr>
              <a:t>2020 İnsani Gelişme Raporu, gezegenimizin esenliğiyle denge içinde, insanların özlemlerine odaklanacak.</a:t>
            </a:r>
          </a:p>
          <a:p>
            <a:pPr algn="just">
              <a:lnSpc>
                <a:spcPct val="150000"/>
              </a:lnSpc>
              <a:spcBef>
                <a:spcPts val="600"/>
              </a:spcBef>
            </a:pPr>
            <a:r>
              <a:rPr lang="tr-TR" sz="2600" b="1" i="0" dirty="0">
                <a:solidFill>
                  <a:srgbClr val="0A0A0A"/>
                </a:solidFill>
                <a:effectLst/>
                <a:latin typeface="Plantagenet Cherokee" panose="020B0604020202020204" pitchFamily="18" charset="0"/>
              </a:rPr>
              <a:t>COVID-19, doğa üzerindeki baskıların gelişmeyi ve daha adil toplum özlemini nasıl tehdit ettiğini gösteren, iklim değişikliği ve biyolojik çeşitlilik kaybıyla birlikte bakıldığında daha da kaygı verici olan bir uyarıdır.</a:t>
            </a:r>
            <a:endParaRPr lang="tr-TR" sz="2600" b="0" i="0" dirty="0">
              <a:solidFill>
                <a:srgbClr val="0A0A0A"/>
              </a:solidFill>
              <a:effectLst/>
              <a:latin typeface="Plantagenet Cherokee" panose="020B0604020202020204" pitchFamily="18" charset="0"/>
            </a:endParaRPr>
          </a:p>
          <a:p>
            <a:pPr algn="just">
              <a:lnSpc>
                <a:spcPct val="150000"/>
              </a:lnSpc>
              <a:spcBef>
                <a:spcPts val="600"/>
              </a:spcBef>
            </a:pPr>
            <a:r>
              <a:rPr lang="tr-TR" sz="2600" b="0" i="0" dirty="0">
                <a:solidFill>
                  <a:srgbClr val="0A0A0A"/>
                </a:solidFill>
                <a:effectLst/>
                <a:latin typeface="Plantagenet Cherokee" panose="020B0604020202020204" pitchFamily="18" charset="0"/>
              </a:rPr>
              <a:t>COVID-19 ve insani gelişme üzerindeki benzeri görülmemiş etkileri, doğa ve gezegenimiz üzerinde yarattığımız durmak bilmez baskılarımız nedeniyle, insanların esenliğinin uğrayabileceği olası sonuçlar hakkında bir uyarıdır.</a:t>
            </a:r>
          </a:p>
          <a:p>
            <a:br>
              <a:rPr lang="tr-TR" b="1" i="0" dirty="0">
                <a:solidFill>
                  <a:srgbClr val="0A0A0A"/>
                </a:solidFill>
                <a:effectLst/>
                <a:latin typeface="Lora"/>
              </a:rPr>
            </a:br>
            <a:endParaRPr lang="tr-TR" dirty="0"/>
          </a:p>
        </p:txBody>
      </p:sp>
    </p:spTree>
    <p:extLst>
      <p:ext uri="{BB962C8B-B14F-4D97-AF65-F5344CB8AC3E}">
        <p14:creationId xmlns:p14="http://schemas.microsoft.com/office/powerpoint/2010/main" val="28852088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0F3413-6204-44FA-936B-7CA655D5EFDA}"/>
              </a:ext>
            </a:extLst>
          </p:cNvPr>
          <p:cNvSpPr>
            <a:spLocks noGrp="1"/>
          </p:cNvSpPr>
          <p:nvPr>
            <p:ph type="title"/>
          </p:nvPr>
        </p:nvSpPr>
        <p:spPr>
          <a:xfrm>
            <a:off x="677334" y="609600"/>
            <a:ext cx="8596668" cy="756745"/>
          </a:xfrm>
        </p:spPr>
        <p:txBody>
          <a:bodyPr/>
          <a:lstStyle/>
          <a:p>
            <a:pPr algn="ctr"/>
            <a:r>
              <a:rPr lang="tr-TR" b="1" i="0" dirty="0">
                <a:solidFill>
                  <a:srgbClr val="0A0A0A"/>
                </a:solidFill>
                <a:effectLst/>
                <a:latin typeface="Lora"/>
              </a:rPr>
              <a:t>2020 İnsani Gelişme Raporu</a:t>
            </a:r>
            <a:endParaRPr lang="tr-TR" dirty="0"/>
          </a:p>
        </p:txBody>
      </p:sp>
      <p:sp>
        <p:nvSpPr>
          <p:cNvPr id="3" name="İçerik Yer Tutucusu 2">
            <a:extLst>
              <a:ext uri="{FF2B5EF4-FFF2-40B4-BE49-F238E27FC236}">
                <a16:creationId xmlns:a16="http://schemas.microsoft.com/office/drawing/2014/main" id="{CBEFA14E-BBF7-457A-A334-FF1E984804DF}"/>
              </a:ext>
            </a:extLst>
          </p:cNvPr>
          <p:cNvSpPr>
            <a:spLocks noGrp="1"/>
          </p:cNvSpPr>
          <p:nvPr>
            <p:ph idx="1"/>
          </p:nvPr>
        </p:nvSpPr>
        <p:spPr>
          <a:xfrm>
            <a:off x="677334" y="1366345"/>
            <a:ext cx="8596668" cy="4675017"/>
          </a:xfrm>
        </p:spPr>
        <p:txBody>
          <a:bodyPr>
            <a:normAutofit fontScale="92500" lnSpcReduction="10000"/>
          </a:bodyPr>
          <a:lstStyle/>
          <a:p>
            <a:pPr algn="just">
              <a:lnSpc>
                <a:spcPct val="150000"/>
              </a:lnSpc>
              <a:spcBef>
                <a:spcPts val="600"/>
              </a:spcBef>
            </a:pPr>
            <a:r>
              <a:rPr lang="tr-TR" sz="2400" b="0" i="0" dirty="0">
                <a:solidFill>
                  <a:srgbClr val="0A0A0A"/>
                </a:solidFill>
                <a:effectLst/>
                <a:latin typeface="ProximaNova"/>
              </a:rPr>
              <a:t>Küresel salgın aynı zamanda, her yerdeki tehditler ortadan kaldırılmadıkça, birbirine sıkı biçimde bağlanmış olan toplumlarımızın nasıl kırılgan olduklarına da ışık tutuyor. Dahası, bu kırılganlıklar toplumlarda daha derin yarıklar oluşturuyor ve iklim değişikliği ve biyolojik çeşitlilik kaybıyla birleşince daha da kaygı verici hale geliyor.</a:t>
            </a:r>
          </a:p>
          <a:p>
            <a:pPr algn="just">
              <a:lnSpc>
                <a:spcPct val="150000"/>
              </a:lnSpc>
              <a:spcBef>
                <a:spcPts val="600"/>
              </a:spcBef>
            </a:pPr>
            <a:r>
              <a:rPr lang="tr-TR" sz="2400" b="0" i="0" dirty="0">
                <a:solidFill>
                  <a:srgbClr val="0A0A0A"/>
                </a:solidFill>
                <a:effectLst/>
                <a:latin typeface="ProximaNova"/>
              </a:rPr>
              <a:t>2020 İnsani Gelişme Raporu, bu sorunları derinlemesine ele alacak ve doğa ile ilişkimizi nasıl canlandırabileceğimiz ve gezegenimizle denge içinde, insanların yaşamlarını bugün ve gelecekte nasıl iyileştirebileceğimize odaklanacak.</a:t>
            </a:r>
          </a:p>
          <a:p>
            <a:endParaRPr lang="tr-TR" dirty="0"/>
          </a:p>
        </p:txBody>
      </p:sp>
    </p:spTree>
    <p:extLst>
      <p:ext uri="{BB962C8B-B14F-4D97-AF65-F5344CB8AC3E}">
        <p14:creationId xmlns:p14="http://schemas.microsoft.com/office/powerpoint/2010/main" val="477219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6A5686-38A1-49B5-8C70-C91368250F16}"/>
              </a:ext>
            </a:extLst>
          </p:cNvPr>
          <p:cNvSpPr>
            <a:spLocks noGrp="1"/>
          </p:cNvSpPr>
          <p:nvPr>
            <p:ph type="title"/>
          </p:nvPr>
        </p:nvSpPr>
        <p:spPr>
          <a:xfrm>
            <a:off x="677334" y="609600"/>
            <a:ext cx="8596668" cy="651641"/>
          </a:xfrm>
        </p:spPr>
        <p:txBody>
          <a:bodyPr/>
          <a:lstStyle/>
          <a:p>
            <a:pPr algn="ctr"/>
            <a:r>
              <a:rPr lang="tr-TR" b="1" i="0" dirty="0">
                <a:solidFill>
                  <a:srgbClr val="0A0A0A"/>
                </a:solidFill>
                <a:effectLst/>
                <a:latin typeface="Lora"/>
              </a:rPr>
              <a:t>2020 İnsani Gelişme Raporu</a:t>
            </a:r>
            <a:endParaRPr lang="tr-TR" dirty="0"/>
          </a:p>
        </p:txBody>
      </p:sp>
      <p:sp>
        <p:nvSpPr>
          <p:cNvPr id="3" name="İçerik Yer Tutucusu 2">
            <a:extLst>
              <a:ext uri="{FF2B5EF4-FFF2-40B4-BE49-F238E27FC236}">
                <a16:creationId xmlns:a16="http://schemas.microsoft.com/office/drawing/2014/main" id="{FAD98D8C-AB39-4F92-A130-7D064E7A4A20}"/>
              </a:ext>
            </a:extLst>
          </p:cNvPr>
          <p:cNvSpPr>
            <a:spLocks noGrp="1"/>
          </p:cNvSpPr>
          <p:nvPr>
            <p:ph idx="1"/>
          </p:nvPr>
        </p:nvSpPr>
        <p:spPr>
          <a:xfrm>
            <a:off x="677333" y="1418897"/>
            <a:ext cx="9360045" cy="4622465"/>
          </a:xfrm>
        </p:spPr>
        <p:txBody>
          <a:bodyPr>
            <a:normAutofit lnSpcReduction="10000"/>
          </a:bodyPr>
          <a:lstStyle/>
          <a:p>
            <a:pPr algn="just">
              <a:lnSpc>
                <a:spcPct val="150000"/>
              </a:lnSpc>
              <a:spcBef>
                <a:spcPts val="600"/>
              </a:spcBef>
            </a:pPr>
            <a:r>
              <a:rPr lang="tr-TR" sz="2000" b="0" i="0" dirty="0">
                <a:solidFill>
                  <a:srgbClr val="0A0A0A"/>
                </a:solidFill>
                <a:effectLst/>
                <a:latin typeface="ProximaNova"/>
              </a:rPr>
              <a:t>“İnsanların ve gelişmenin gezegenimizden ayrı olduğunu düşünmek anlamsızdır. Biz doğanın içindeyiz. Bunu göz ardı etmek yalnız gelecek nesilleri felaket derecesinde risklerle karşı karşıya bırakmakla kalmıyor, daha bugünden birçok insanın yaşamını mahvediyor” diyor UNDP İnsani Gelişme Raporu Ofisi Direktörü </a:t>
            </a:r>
            <a:r>
              <a:rPr lang="tr-TR" sz="2000" b="0" i="0" dirty="0" err="1">
                <a:solidFill>
                  <a:srgbClr val="0A0A0A"/>
                </a:solidFill>
                <a:effectLst/>
                <a:latin typeface="ProximaNova"/>
              </a:rPr>
              <a:t>Pedro</a:t>
            </a:r>
            <a:r>
              <a:rPr lang="tr-TR" sz="2000" b="0" i="0" dirty="0">
                <a:solidFill>
                  <a:srgbClr val="0A0A0A"/>
                </a:solidFill>
                <a:effectLst/>
                <a:latin typeface="ProximaNova"/>
              </a:rPr>
              <a:t> </a:t>
            </a:r>
            <a:r>
              <a:rPr lang="tr-TR" sz="2000" b="0" i="0" dirty="0" err="1">
                <a:solidFill>
                  <a:srgbClr val="0A0A0A"/>
                </a:solidFill>
                <a:effectLst/>
                <a:latin typeface="ProximaNova"/>
              </a:rPr>
              <a:t>Conceição</a:t>
            </a:r>
            <a:r>
              <a:rPr lang="tr-TR" sz="2000" b="0" i="0" dirty="0">
                <a:solidFill>
                  <a:srgbClr val="0A0A0A"/>
                </a:solidFill>
                <a:effectLst/>
                <a:latin typeface="ProximaNova"/>
              </a:rPr>
              <a:t>.</a:t>
            </a:r>
          </a:p>
          <a:p>
            <a:pPr algn="just">
              <a:lnSpc>
                <a:spcPct val="150000"/>
              </a:lnSpc>
              <a:spcBef>
                <a:spcPts val="600"/>
              </a:spcBef>
            </a:pPr>
            <a:r>
              <a:rPr lang="tr-TR" sz="2000" b="0" i="0" dirty="0">
                <a:solidFill>
                  <a:srgbClr val="0A0A0A"/>
                </a:solidFill>
                <a:effectLst/>
                <a:latin typeface="ProximaNova"/>
              </a:rPr>
              <a:t>İklim değişikliği, biyolojik çeşitlilik kaybı ve arazi kullanım değişikliği, insan türünün 200.000 ve </a:t>
            </a:r>
            <a:r>
              <a:rPr lang="tr-TR" sz="2000" b="0" i="0" dirty="0" err="1">
                <a:solidFill>
                  <a:srgbClr val="0A0A0A"/>
                </a:solidFill>
                <a:effectLst/>
                <a:latin typeface="ProximaNova"/>
              </a:rPr>
              <a:t>Yerküre’nin</a:t>
            </a:r>
            <a:r>
              <a:rPr lang="tr-TR" sz="2000" b="0" i="0" dirty="0">
                <a:solidFill>
                  <a:srgbClr val="0A0A0A"/>
                </a:solidFill>
                <a:effectLst/>
                <a:latin typeface="ProximaNova"/>
              </a:rPr>
              <a:t> 4,6 milyar yıllık tarihinde eşi benzeri görülmemiş bir noktada ve insanların artık bir jeolojik kuvvet haline geldiği anda olduğumuza işaret ediyor. Kimi insanlar, bu yeni jeolojik çağı “</a:t>
            </a:r>
            <a:r>
              <a:rPr lang="tr-TR" sz="2000" b="0" i="0" dirty="0" err="1">
                <a:solidFill>
                  <a:srgbClr val="0A0A0A"/>
                </a:solidFill>
                <a:effectLst/>
                <a:latin typeface="ProximaNova"/>
              </a:rPr>
              <a:t>Antroposen</a:t>
            </a:r>
            <a:r>
              <a:rPr lang="tr-TR" sz="2000" b="0" i="0" dirty="0">
                <a:solidFill>
                  <a:srgbClr val="0A0A0A"/>
                </a:solidFill>
                <a:effectLst/>
                <a:latin typeface="ProximaNova"/>
              </a:rPr>
              <a:t>” olarak adlandırıyor. İnsan kaynaklı etkiler, ortak geleceğimizi tehlikeye sokuyor, daha şimdiden fırsatları ve birçok insanın geçim imkanlarını yok ediyor, mevcut eşitsizlikleri derinleştirme tehdidi yaratıyor.</a:t>
            </a:r>
          </a:p>
          <a:p>
            <a:endParaRPr lang="tr-TR" dirty="0"/>
          </a:p>
        </p:txBody>
      </p:sp>
    </p:spTree>
    <p:extLst>
      <p:ext uri="{BB962C8B-B14F-4D97-AF65-F5344CB8AC3E}">
        <p14:creationId xmlns:p14="http://schemas.microsoft.com/office/powerpoint/2010/main" val="42633887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174FD0-D918-4F6B-9718-164620C06C04}"/>
              </a:ext>
            </a:extLst>
          </p:cNvPr>
          <p:cNvSpPr>
            <a:spLocks noGrp="1"/>
          </p:cNvSpPr>
          <p:nvPr>
            <p:ph type="title"/>
          </p:nvPr>
        </p:nvSpPr>
        <p:spPr>
          <a:xfrm>
            <a:off x="677334" y="609600"/>
            <a:ext cx="8596668" cy="683172"/>
          </a:xfrm>
        </p:spPr>
        <p:txBody>
          <a:bodyPr/>
          <a:lstStyle/>
          <a:p>
            <a:pPr algn="ctr"/>
            <a:r>
              <a:rPr lang="tr-TR" b="1" i="0" dirty="0">
                <a:solidFill>
                  <a:srgbClr val="0A0A0A"/>
                </a:solidFill>
                <a:effectLst/>
                <a:latin typeface="Lora"/>
              </a:rPr>
              <a:t>2020 İnsani Gelişme Raporu</a:t>
            </a:r>
            <a:endParaRPr lang="tr-TR" dirty="0"/>
          </a:p>
        </p:txBody>
      </p:sp>
      <p:sp>
        <p:nvSpPr>
          <p:cNvPr id="3" name="İçerik Yer Tutucusu 2">
            <a:extLst>
              <a:ext uri="{FF2B5EF4-FFF2-40B4-BE49-F238E27FC236}">
                <a16:creationId xmlns:a16="http://schemas.microsoft.com/office/drawing/2014/main" id="{605C966B-A9B1-4161-BFA7-291528A92D67}"/>
              </a:ext>
            </a:extLst>
          </p:cNvPr>
          <p:cNvSpPr>
            <a:spLocks noGrp="1"/>
          </p:cNvSpPr>
          <p:nvPr>
            <p:ph idx="1"/>
          </p:nvPr>
        </p:nvSpPr>
        <p:spPr>
          <a:xfrm>
            <a:off x="378372" y="1387367"/>
            <a:ext cx="9637987" cy="5055474"/>
          </a:xfrm>
        </p:spPr>
        <p:txBody>
          <a:bodyPr>
            <a:normAutofit fontScale="92500"/>
          </a:bodyPr>
          <a:lstStyle/>
          <a:p>
            <a:pPr algn="just">
              <a:lnSpc>
                <a:spcPct val="150000"/>
              </a:lnSpc>
              <a:spcBef>
                <a:spcPts val="600"/>
              </a:spcBef>
            </a:pPr>
            <a:r>
              <a:rPr lang="tr-TR" sz="2000" b="0" i="0" dirty="0">
                <a:solidFill>
                  <a:srgbClr val="0A0A0A"/>
                </a:solidFill>
                <a:effectLst/>
                <a:latin typeface="ProximaNova"/>
              </a:rPr>
              <a:t>“Karşı karşıya olduğumuz risk ve tehditleri her zamankinden daha iyi anlayacak, hem de daha iyi karşı koyacak durumdayız” diyor </a:t>
            </a:r>
            <a:r>
              <a:rPr lang="tr-TR" sz="2000" b="0" i="0" dirty="0" err="1">
                <a:solidFill>
                  <a:srgbClr val="0A0A0A"/>
                </a:solidFill>
                <a:effectLst/>
                <a:latin typeface="ProximaNova"/>
              </a:rPr>
              <a:t>Conceição</a:t>
            </a:r>
            <a:r>
              <a:rPr lang="tr-TR" sz="2000" b="0" i="0" dirty="0">
                <a:solidFill>
                  <a:srgbClr val="0A0A0A"/>
                </a:solidFill>
                <a:effectLst/>
                <a:latin typeface="ProximaNova"/>
              </a:rPr>
              <a:t>. “Şu anda kararlı biçimde harekete geçmemiz gerek, ve eğer 2030 Sürdürülebilir Kalkınma </a:t>
            </a:r>
            <a:r>
              <a:rPr lang="tr-TR" sz="2000" b="0" i="0" dirty="0" err="1">
                <a:solidFill>
                  <a:srgbClr val="0A0A0A"/>
                </a:solidFill>
                <a:effectLst/>
                <a:latin typeface="ProximaNova"/>
              </a:rPr>
              <a:t>Gündemi’nde</a:t>
            </a:r>
            <a:r>
              <a:rPr lang="tr-TR" sz="2000" b="0" i="0" dirty="0">
                <a:solidFill>
                  <a:srgbClr val="0A0A0A"/>
                </a:solidFill>
                <a:effectLst/>
                <a:latin typeface="ProximaNova"/>
              </a:rPr>
              <a:t> ortaya konulan “dünyamızı </a:t>
            </a:r>
            <a:r>
              <a:rPr lang="tr-TR" sz="2000" b="0" i="0" dirty="0" err="1">
                <a:solidFill>
                  <a:srgbClr val="0A0A0A"/>
                </a:solidFill>
                <a:effectLst/>
                <a:latin typeface="ProximaNova"/>
              </a:rPr>
              <a:t>dönüştürme”nin</a:t>
            </a:r>
            <a:r>
              <a:rPr lang="tr-TR" sz="2000" b="0" i="0" dirty="0">
                <a:solidFill>
                  <a:srgbClr val="0A0A0A"/>
                </a:solidFill>
                <a:effectLst/>
                <a:latin typeface="ProximaNova"/>
              </a:rPr>
              <a:t> önündeki sosyal, ekonomik ve teknolojik zorluklarla yüzleşirsek, bunu gerçekleştirmemiz mümkün.”</a:t>
            </a:r>
          </a:p>
          <a:p>
            <a:pPr algn="just">
              <a:lnSpc>
                <a:spcPct val="150000"/>
              </a:lnSpc>
              <a:spcBef>
                <a:spcPts val="600"/>
              </a:spcBef>
            </a:pPr>
            <a:r>
              <a:rPr lang="tr-TR" sz="2000" b="0" i="0" dirty="0">
                <a:solidFill>
                  <a:srgbClr val="0A0A0A"/>
                </a:solidFill>
                <a:effectLst/>
                <a:latin typeface="ProximaNova"/>
              </a:rPr>
              <a:t>Gelişme raporları sıklıkla ya doğaya ya da insanlara odaklanıyor. Bu aslında </a:t>
            </a:r>
            <a:r>
              <a:rPr lang="tr-TR" sz="2000" b="0" i="0" dirty="0" err="1">
                <a:solidFill>
                  <a:srgbClr val="0A0A0A"/>
                </a:solidFill>
                <a:effectLst/>
                <a:latin typeface="ProximaNova"/>
              </a:rPr>
              <a:t>Antroposen</a:t>
            </a:r>
            <a:r>
              <a:rPr lang="tr-TR" sz="2000" b="0" i="0" dirty="0">
                <a:solidFill>
                  <a:srgbClr val="0A0A0A"/>
                </a:solidFill>
                <a:effectLst/>
                <a:latin typeface="ProximaNova"/>
              </a:rPr>
              <a:t> çağında sahte bir ikili karşıtlıktır. Günümüzde doğa bilimleri, sosyal bilimler ve beşeri bilimler daha yoğun biçimde işbirliği yapıyor, toplumdaki tartışmalara ve kararlara ışık tutacak yeni </a:t>
            </a:r>
            <a:r>
              <a:rPr lang="tr-TR" sz="2000" b="0" i="0" dirty="0" err="1">
                <a:solidFill>
                  <a:srgbClr val="0A0A0A"/>
                </a:solidFill>
                <a:effectLst/>
                <a:latin typeface="ProximaNova"/>
              </a:rPr>
              <a:t>içgörüler</a:t>
            </a:r>
            <a:r>
              <a:rPr lang="tr-TR" sz="2000" b="0" i="0" dirty="0">
                <a:solidFill>
                  <a:srgbClr val="0A0A0A"/>
                </a:solidFill>
                <a:effectLst/>
                <a:latin typeface="ProximaNova"/>
              </a:rPr>
              <a:t> ortaya çıkıyor. 2020 Raporu, bu bulgulardan yararlanarak, insanlar ve gezegenin kaderini yan yana gören insan odaklı insani gelişme bakış açısıyla, gezegenimizdeki sistemlere ilişkin en yeni anlayış ile eşitsizliklerle dolu dünyamızın analizini birleştirecek.</a:t>
            </a:r>
          </a:p>
          <a:p>
            <a:endParaRPr lang="tr-TR" dirty="0"/>
          </a:p>
        </p:txBody>
      </p:sp>
    </p:spTree>
    <p:extLst>
      <p:ext uri="{BB962C8B-B14F-4D97-AF65-F5344CB8AC3E}">
        <p14:creationId xmlns:p14="http://schemas.microsoft.com/office/powerpoint/2010/main" val="1023264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DEF839-E90D-4B64-8B9B-99A8EEBAEB74}"/>
              </a:ext>
            </a:extLst>
          </p:cNvPr>
          <p:cNvSpPr>
            <a:spLocks noGrp="1"/>
          </p:cNvSpPr>
          <p:nvPr>
            <p:ph type="title"/>
          </p:nvPr>
        </p:nvSpPr>
        <p:spPr>
          <a:xfrm>
            <a:off x="677334" y="609600"/>
            <a:ext cx="8596668" cy="756745"/>
          </a:xfrm>
        </p:spPr>
        <p:txBody>
          <a:bodyPr/>
          <a:lstStyle/>
          <a:p>
            <a:pPr algn="ctr"/>
            <a:r>
              <a:rPr lang="tr-TR" b="1" i="0" dirty="0">
                <a:solidFill>
                  <a:srgbClr val="0A0A0A"/>
                </a:solidFill>
                <a:effectLst/>
                <a:latin typeface="Lora"/>
              </a:rPr>
              <a:t>2020 İnsani Gelişme Raporu</a:t>
            </a:r>
            <a:endParaRPr lang="tr-TR" dirty="0"/>
          </a:p>
        </p:txBody>
      </p:sp>
      <p:sp>
        <p:nvSpPr>
          <p:cNvPr id="3" name="İçerik Yer Tutucusu 2">
            <a:extLst>
              <a:ext uri="{FF2B5EF4-FFF2-40B4-BE49-F238E27FC236}">
                <a16:creationId xmlns:a16="http://schemas.microsoft.com/office/drawing/2014/main" id="{09F6F0AD-7E5A-4004-B711-18ED36C68B3E}"/>
              </a:ext>
            </a:extLst>
          </p:cNvPr>
          <p:cNvSpPr>
            <a:spLocks noGrp="1"/>
          </p:cNvSpPr>
          <p:nvPr>
            <p:ph idx="1"/>
          </p:nvPr>
        </p:nvSpPr>
        <p:spPr>
          <a:xfrm>
            <a:off x="677333" y="1366345"/>
            <a:ext cx="9097287" cy="5097517"/>
          </a:xfrm>
        </p:spPr>
        <p:txBody>
          <a:bodyPr>
            <a:normAutofit fontScale="92500"/>
          </a:bodyPr>
          <a:lstStyle/>
          <a:p>
            <a:pPr algn="just">
              <a:lnSpc>
                <a:spcPct val="150000"/>
              </a:lnSpc>
              <a:spcBef>
                <a:spcPts val="600"/>
              </a:spcBef>
            </a:pPr>
            <a:r>
              <a:rPr lang="tr-TR" sz="2400" b="0" i="0" dirty="0">
                <a:solidFill>
                  <a:srgbClr val="0A0A0A"/>
                </a:solidFill>
                <a:effectLst/>
                <a:latin typeface="ProximaNova"/>
              </a:rPr>
              <a:t>Sürdürülebilir Kalkınma Amaçları, dünyamızın ulaşmak istediği geleceğin resmini çizmişti. Bu rapor ise, o geleceğe bizi ulaştıracak adımları ve bu adımları nasıl atacağımızı tartışacak. Değişen sosyal normlar ve değerlerin gücü, bilim ve teknolojinin rolü, doğa temelli çözümlerin yaygınlaştırılması, sermaye ve kaynakların tahsisinde değişen piyasa teşviklerini değerlendirecek.</a:t>
            </a:r>
          </a:p>
          <a:p>
            <a:pPr algn="just">
              <a:lnSpc>
                <a:spcPct val="150000"/>
              </a:lnSpc>
              <a:spcBef>
                <a:spcPts val="600"/>
              </a:spcBef>
            </a:pPr>
            <a:r>
              <a:rPr lang="tr-TR" sz="2400" b="0" i="0" dirty="0">
                <a:solidFill>
                  <a:srgbClr val="0A0A0A"/>
                </a:solidFill>
                <a:effectLst/>
                <a:latin typeface="ProximaNova"/>
              </a:rPr>
              <a:t>Ekosistemlerin evrimi ve insanlarla etkileşimine ilişkin </a:t>
            </a:r>
            <a:r>
              <a:rPr lang="tr-TR" sz="2400" b="0" i="0" dirty="0" err="1">
                <a:solidFill>
                  <a:srgbClr val="0A0A0A"/>
                </a:solidFill>
                <a:effectLst/>
                <a:latin typeface="ProximaNova"/>
              </a:rPr>
              <a:t>içgörüler</a:t>
            </a:r>
            <a:r>
              <a:rPr lang="tr-TR" sz="2400" b="0" i="0" dirty="0">
                <a:solidFill>
                  <a:srgbClr val="0A0A0A"/>
                </a:solidFill>
                <a:effectLst/>
                <a:latin typeface="ProximaNova"/>
              </a:rPr>
              <a:t> sunan, karar süreçlerine rehberlik edecek yeni ölçüler de ortaya konulacak. </a:t>
            </a:r>
            <a:r>
              <a:rPr lang="tr-TR" sz="1700" b="0" i="0" dirty="0">
                <a:solidFill>
                  <a:srgbClr val="0A0A0A"/>
                </a:solidFill>
                <a:effectLst/>
                <a:latin typeface="ProximaNova"/>
              </a:rPr>
              <a:t>https://www.tr.undp.org/content/turkey/tr/home/presscenter/articles/2020/06/HDR-2020.html</a:t>
            </a:r>
          </a:p>
        </p:txBody>
      </p:sp>
    </p:spTree>
    <p:extLst>
      <p:ext uri="{BB962C8B-B14F-4D97-AF65-F5344CB8AC3E}">
        <p14:creationId xmlns:p14="http://schemas.microsoft.com/office/powerpoint/2010/main" val="261510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Başlık 5">
            <a:extLst>
              <a:ext uri="{FF2B5EF4-FFF2-40B4-BE49-F238E27FC236}">
                <a16:creationId xmlns:a16="http://schemas.microsoft.com/office/drawing/2014/main" id="{B12AB160-F533-4D60-BEDF-D5F230DD6CF6}"/>
              </a:ext>
            </a:extLst>
          </p:cNvPr>
          <p:cNvSpPr>
            <a:spLocks noGrp="1"/>
          </p:cNvSpPr>
          <p:nvPr>
            <p:ph type="title"/>
          </p:nvPr>
        </p:nvSpPr>
        <p:spPr>
          <a:xfrm>
            <a:off x="677334" y="609600"/>
            <a:ext cx="3843375" cy="5175624"/>
          </a:xfrm>
        </p:spPr>
        <p:txBody>
          <a:bodyPr anchor="ctr">
            <a:normAutofit/>
          </a:bodyPr>
          <a:lstStyle/>
          <a:p>
            <a:r>
              <a:rPr lang="tr-TR">
                <a:solidFill>
                  <a:schemeClr val="tx1">
                    <a:lumMod val="85000"/>
                    <a:lumOff val="15000"/>
                  </a:schemeClr>
                </a:solidFill>
              </a:rPr>
              <a:t>BÜYÜME</a:t>
            </a:r>
          </a:p>
        </p:txBody>
      </p:sp>
      <p:sp>
        <p:nvSpPr>
          <p:cNvPr id="3" name="İçerik Yer Tutucusu 2">
            <a:extLst>
              <a:ext uri="{FF2B5EF4-FFF2-40B4-BE49-F238E27FC236}">
                <a16:creationId xmlns:a16="http://schemas.microsoft.com/office/drawing/2014/main" id="{52A070A1-BA79-44B2-8C9E-584A6C5A22D0}"/>
              </a:ext>
            </a:extLst>
          </p:cNvPr>
          <p:cNvSpPr>
            <a:spLocks noGrp="1"/>
          </p:cNvSpPr>
          <p:nvPr>
            <p:ph idx="1"/>
          </p:nvPr>
        </p:nvSpPr>
        <p:spPr>
          <a:xfrm>
            <a:off x="6116084" y="609601"/>
            <a:ext cx="5511296" cy="5175624"/>
          </a:xfrm>
        </p:spPr>
        <p:txBody>
          <a:bodyPr anchor="ctr">
            <a:normAutofit/>
          </a:bodyPr>
          <a:lstStyle/>
          <a:p>
            <a:r>
              <a:rPr lang="tr-TR" b="1" i="1">
                <a:solidFill>
                  <a:srgbClr val="FFFFFF"/>
                </a:solidFill>
                <a:effectLst/>
                <a:latin typeface="Times New Roman" panose="02020603050405020304" pitchFamily="18" charset="0"/>
                <a:ea typeface="Calibri" panose="020F0502020204030204" pitchFamily="34" charset="0"/>
              </a:rPr>
              <a:t>Bir ülkenin, sahip olduğu kıt kaynakların miktarını artırarak veya onların kalitelerini iyileştirerek üretim imkanları sınırını genişletmesi veya üretim teknolojisini ve kurumsal çerçeveyi değiştirerek daha yüksek üretim düzeylerine çıkması “ekonomik büyüme” (economic growth) olarak ifade edilmektedir (Aktuğ,2020).</a:t>
            </a:r>
          </a:p>
          <a:p>
            <a:r>
              <a:rPr lang="tr-TR" b="1">
                <a:solidFill>
                  <a:srgbClr val="FFFFFF"/>
                </a:solidFill>
                <a:effectLst/>
                <a:latin typeface="Times New Roman" panose="02020603050405020304" pitchFamily="18" charset="0"/>
                <a:ea typeface="Calibri" panose="020F0502020204030204" pitchFamily="34" charset="0"/>
              </a:rPr>
              <a:t>Bir başka açıdan büyüme, “İktisadi yapıda nitelik ve nicelik itibariyle yığılımlı değişme ve gelişme” anlamına gelir. Bu kapsamda bir ülkenin ekonomik gelişme düzeyi, söz konusu ülkede kişi başına düşen milli gelir ile ölçülür. Büyüme hızı, kişi başına düşen milli gelirde her yıl meydana gelen nispi artışı ifade eder</a:t>
            </a:r>
            <a:r>
              <a:rPr lang="tr-TR">
                <a:solidFill>
                  <a:srgbClr val="FFFFFF"/>
                </a:solidFill>
                <a:effectLst/>
                <a:latin typeface="Times New Roman" panose="02020603050405020304" pitchFamily="18" charset="0"/>
                <a:ea typeface="Calibri" panose="020F0502020204030204" pitchFamily="34" charset="0"/>
              </a:rPr>
              <a:t> (Sönmez, 1994:235; Demircan, S., E. (2003’deki alıntı).</a:t>
            </a:r>
            <a:endParaRPr lang="tr-TR" b="1" i="1">
              <a:solidFill>
                <a:srgbClr val="FFFFFF"/>
              </a:solidFill>
            </a:endParaRPr>
          </a:p>
          <a:p>
            <a:endParaRPr lang="tr-TR">
              <a:solidFill>
                <a:srgbClr val="FFFFFF"/>
              </a:solidFill>
            </a:endParaRPr>
          </a:p>
        </p:txBody>
      </p:sp>
    </p:spTree>
    <p:extLst>
      <p:ext uri="{BB962C8B-B14F-4D97-AF65-F5344CB8AC3E}">
        <p14:creationId xmlns:p14="http://schemas.microsoft.com/office/powerpoint/2010/main" val="11090156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3843375" cy="5175624"/>
          </a:xfrm>
        </p:spPr>
        <p:txBody>
          <a:bodyPr anchor="ctr">
            <a:normAutofit/>
          </a:bodyPr>
          <a:lstStyle/>
          <a:p>
            <a:r>
              <a:rPr lang="tr-TR">
                <a:solidFill>
                  <a:schemeClr val="tx1">
                    <a:lumMod val="85000"/>
                    <a:lumOff val="15000"/>
                  </a:schemeClr>
                </a:solidFill>
              </a:rPr>
              <a:t>GSMH</a:t>
            </a:r>
          </a:p>
        </p:txBody>
      </p:sp>
      <p:sp>
        <p:nvSpPr>
          <p:cNvPr id="3" name="İçerik Yer Tutucusu 2"/>
          <p:cNvSpPr>
            <a:spLocks noGrp="1"/>
          </p:cNvSpPr>
          <p:nvPr>
            <p:ph idx="1"/>
          </p:nvPr>
        </p:nvSpPr>
        <p:spPr>
          <a:xfrm>
            <a:off x="6116084" y="609601"/>
            <a:ext cx="5511296" cy="5175624"/>
          </a:xfrm>
        </p:spPr>
        <p:txBody>
          <a:bodyPr anchor="ctr">
            <a:normAutofit/>
          </a:bodyPr>
          <a:lstStyle/>
          <a:p>
            <a:r>
              <a:rPr lang="tr-TR">
                <a:solidFill>
                  <a:srgbClr val="FFFFFF"/>
                </a:solidFill>
              </a:rPr>
              <a:t>“Gayri safi milli hasıla (GSMH)”, bir ülke ekonomisinin bir dönemde (genellikle bir yıl) üretmiş olduğu mal ve hizmetlerin parasal değerlerinin toplamını verir.</a:t>
            </a:r>
          </a:p>
          <a:p>
            <a:r>
              <a:rPr lang="tr-TR">
                <a:solidFill>
                  <a:srgbClr val="FFFFFF"/>
                </a:solidFill>
              </a:rPr>
              <a:t>Yani toplumun içinde tüm üretim faktörlerinin (doğal kaynaklar, emek, sermaye ve girişim) birlikte yaratmış oldukları mal ve hizmetlerin piyasa fiyatları ile miktarlarının çarpımları toplamı GSMH’yı vermektedir. </a:t>
            </a:r>
          </a:p>
          <a:p>
            <a:endParaRPr lang="tr-TR">
              <a:solidFill>
                <a:srgbClr val="FFFFFF"/>
              </a:solidFill>
            </a:endParaRPr>
          </a:p>
        </p:txBody>
      </p:sp>
    </p:spTree>
    <p:extLst>
      <p:ext uri="{BB962C8B-B14F-4D97-AF65-F5344CB8AC3E}">
        <p14:creationId xmlns:p14="http://schemas.microsoft.com/office/powerpoint/2010/main" val="385369299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3843375" cy="5175624"/>
          </a:xfrm>
        </p:spPr>
        <p:txBody>
          <a:bodyPr anchor="ctr">
            <a:normAutofit/>
          </a:bodyPr>
          <a:lstStyle/>
          <a:p>
            <a:r>
              <a:rPr lang="tr-TR">
                <a:solidFill>
                  <a:schemeClr val="tx1">
                    <a:lumMod val="85000"/>
                    <a:lumOff val="15000"/>
                  </a:schemeClr>
                </a:solidFill>
              </a:rPr>
              <a:t>Milli Gelir</a:t>
            </a:r>
          </a:p>
        </p:txBody>
      </p:sp>
      <p:sp>
        <p:nvSpPr>
          <p:cNvPr id="3" name="İçerik Yer Tutucusu 2"/>
          <p:cNvSpPr>
            <a:spLocks noGrp="1"/>
          </p:cNvSpPr>
          <p:nvPr>
            <p:ph idx="1"/>
          </p:nvPr>
        </p:nvSpPr>
        <p:spPr>
          <a:xfrm>
            <a:off x="6116084" y="609601"/>
            <a:ext cx="5511296" cy="5175624"/>
          </a:xfrm>
        </p:spPr>
        <p:txBody>
          <a:bodyPr anchor="ctr">
            <a:normAutofit/>
          </a:bodyPr>
          <a:lstStyle/>
          <a:p>
            <a:r>
              <a:rPr lang="tr-TR">
                <a:solidFill>
                  <a:srgbClr val="FFFFFF"/>
                </a:solidFill>
              </a:rPr>
              <a:t>Milli gelir artışı ekonomik büyüme açısından en önemli göstergedir. </a:t>
            </a:r>
          </a:p>
          <a:p>
            <a:r>
              <a:rPr lang="tr-TR">
                <a:solidFill>
                  <a:srgbClr val="FFFFFF"/>
                </a:solidFill>
              </a:rPr>
              <a:t>“Milli gelir”, bir ülke ekonomisinde ekonomik faaliyetlere katılan üretim faktörlerinin belirli bir sürede, genel olarak bir yıllık süre içinde, elde ettikleri gelirler toplamını ifade eder. </a:t>
            </a:r>
          </a:p>
          <a:p>
            <a:r>
              <a:rPr lang="tr-TR">
                <a:solidFill>
                  <a:srgbClr val="FFFFFF"/>
                </a:solidFill>
              </a:rPr>
              <a:t>Milli gelir, bir ülkenin ekonomik refah düzeyini gösterir. </a:t>
            </a:r>
          </a:p>
          <a:p>
            <a:endParaRPr lang="tr-TR">
              <a:solidFill>
                <a:srgbClr val="FFFFFF"/>
              </a:solidFill>
            </a:endParaRPr>
          </a:p>
        </p:txBody>
      </p:sp>
    </p:spTree>
    <p:extLst>
      <p:ext uri="{BB962C8B-B14F-4D97-AF65-F5344CB8AC3E}">
        <p14:creationId xmlns:p14="http://schemas.microsoft.com/office/powerpoint/2010/main" val="408668739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A45E58CF-9592-4ED0-8BE7-DA1FDFD4F43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353" y="409904"/>
            <a:ext cx="9711558" cy="5632122"/>
          </a:xfrm>
          <a:prstGeom prst="rect">
            <a:avLst/>
          </a:prstGeom>
          <a:noFill/>
          <a:ln>
            <a:noFill/>
          </a:ln>
        </p:spPr>
      </p:pic>
    </p:spTree>
    <p:extLst>
      <p:ext uri="{BB962C8B-B14F-4D97-AF65-F5344CB8AC3E}">
        <p14:creationId xmlns:p14="http://schemas.microsoft.com/office/powerpoint/2010/main" val="2434597089"/>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TotalTime>
  <Words>4061</Words>
  <Application>Microsoft Office PowerPoint</Application>
  <PresentationFormat>Geniş ekran</PresentationFormat>
  <Paragraphs>272</Paragraphs>
  <Slides>58</Slides>
  <Notes>6</Notes>
  <HiddenSlides>0</HiddenSlides>
  <MMClips>0</MMClips>
  <ScaleCrop>false</ScaleCrop>
  <HeadingPairs>
    <vt:vector size="8" baseType="variant">
      <vt:variant>
        <vt:lpstr>Kullanılan Yazı Tipleri</vt:lpstr>
      </vt:variant>
      <vt:variant>
        <vt:i4>13</vt:i4>
      </vt:variant>
      <vt:variant>
        <vt:lpstr>Tema</vt:lpstr>
      </vt:variant>
      <vt:variant>
        <vt:i4>1</vt:i4>
      </vt:variant>
      <vt:variant>
        <vt:lpstr>Eklenmiş OLE Hizmet Programları</vt:lpstr>
      </vt:variant>
      <vt:variant>
        <vt:i4>1</vt:i4>
      </vt:variant>
      <vt:variant>
        <vt:lpstr>Slayt Başlıkları</vt:lpstr>
      </vt:variant>
      <vt:variant>
        <vt:i4>58</vt:i4>
      </vt:variant>
    </vt:vector>
  </HeadingPairs>
  <TitlesOfParts>
    <vt:vector size="73" baseType="lpstr">
      <vt:lpstr>Algerian</vt:lpstr>
      <vt:lpstr>Arial</vt:lpstr>
      <vt:lpstr>Calibri</vt:lpstr>
      <vt:lpstr>Cambria</vt:lpstr>
      <vt:lpstr>Informal011 BT</vt:lpstr>
      <vt:lpstr>Lora</vt:lpstr>
      <vt:lpstr>Monotype Sorts</vt:lpstr>
      <vt:lpstr>Plantagenet Cherokee</vt:lpstr>
      <vt:lpstr>ProximaNova</vt:lpstr>
      <vt:lpstr>Times New Roman</vt:lpstr>
      <vt:lpstr>Trebuchet MS</vt:lpstr>
      <vt:lpstr>Wingdings</vt:lpstr>
      <vt:lpstr>Wingdings 3</vt:lpstr>
      <vt:lpstr>Yüzeyler</vt:lpstr>
      <vt:lpstr>Clip</vt:lpstr>
      <vt:lpstr>BÜYÜME, GELİŞME VE KALKINMA</vt:lpstr>
      <vt:lpstr>PowerPoint Sunusu</vt:lpstr>
      <vt:lpstr>Sanayileşme</vt:lpstr>
      <vt:lpstr>Sanayi Devrimi</vt:lpstr>
      <vt:lpstr>Modernleşme</vt:lpstr>
      <vt:lpstr>BÜYÜME</vt:lpstr>
      <vt:lpstr>GSMH</vt:lpstr>
      <vt:lpstr>Milli Gelir</vt:lpstr>
      <vt:lpstr>PowerPoint Sunusu</vt:lpstr>
      <vt:lpstr>EKONOMİK BÜYÜMEYİ BELİRLEYEN FAKTÖRLER</vt:lpstr>
      <vt:lpstr>EKONOMİK BÜYÜMEYİ BELİRLEYEN FAKTÖRLER </vt:lpstr>
      <vt:lpstr>EKONOMİK BÜYÜMEYİ BELİRLEYEN FAKTÖRLER</vt:lpstr>
      <vt:lpstr>EKONOMİK BÜYÜMEYİ BELİRLEYEN FAKTÖRLER</vt:lpstr>
      <vt:lpstr>EKONOMİK BÜYÜMEYİ BELİRLEYEN FAKTÖRLER</vt:lpstr>
      <vt:lpstr>EKONOMİK BÜYÜMEYİ BELİRLEYEN FAKTÖRLER</vt:lpstr>
      <vt:lpstr>EKONOMİK BÜYÜMEYİ BELİRLEYEN FAKTÖRLER</vt:lpstr>
      <vt:lpstr>PowerPoint Sunusu</vt:lpstr>
      <vt:lpstr>EKONOMİK BÜYÜMEYİ BELİRLEYEN FAKTÖRLER</vt:lpstr>
      <vt:lpstr>PowerPoint Sunusu</vt:lpstr>
      <vt:lpstr>EKONOMİK BÜYÜMEYİ BELİRLEYEN FAKTÖRLER</vt:lpstr>
      <vt:lpstr>GİRİŞİMCİLİK</vt:lpstr>
      <vt:lpstr>GİRİŞİMCİLİK</vt:lpstr>
      <vt:lpstr>BEŞERİ SERMAYE</vt:lpstr>
      <vt:lpstr>BEŞERİ SERMAYE</vt:lpstr>
      <vt:lpstr>KURUMSAL YAPI</vt:lpstr>
      <vt:lpstr>KURUMSAL YAPI</vt:lpstr>
      <vt:lpstr>KALKINMA</vt:lpstr>
      <vt:lpstr>PowerPoint Sunusu</vt:lpstr>
      <vt:lpstr>PowerPoint Sunusu</vt:lpstr>
      <vt:lpstr>KALKINMANIN  TANIMI</vt:lpstr>
      <vt:lpstr>PowerPoint Sunusu</vt:lpstr>
      <vt:lpstr>PowerPoint Sunusu</vt:lpstr>
      <vt:lpstr>PowerPoint Sunusu</vt:lpstr>
      <vt:lpstr>PowerPoint Sunusu</vt:lpstr>
      <vt:lpstr>Gelişme</vt:lpstr>
      <vt:lpstr>Büyüme-Kalkınma ve Gelişme karşılaştırması</vt:lpstr>
      <vt:lpstr>Büyüme-Kalkınma ve Gelişme karşılaştırması</vt:lpstr>
      <vt:lpstr>Ekonomik Kalkınma beş öğeyi bir araya getirmelidir: </vt:lpstr>
      <vt:lpstr>BÜYÜME VE KALKINMA ARASINDAKİ AYRIM</vt:lpstr>
      <vt:lpstr>İKTİSADİ BÜYÜME VE KALKINMA AYRIMI</vt:lpstr>
      <vt:lpstr>İKTİSADİ BÜYÜME VE KALKINMA AYRIMI</vt:lpstr>
      <vt:lpstr>İktisadi Büyüme, Kalkınma ve Gelir Dağılımı</vt:lpstr>
      <vt:lpstr>Ekonomik kalkınmanın nasıl gerçekleştiğini anlamak için az gelişmiş ülkelerin ortak özelliklerine bakalım. </vt:lpstr>
      <vt:lpstr>Az gelişmiş Ülkelerin Ortak Özellikleri</vt:lpstr>
      <vt:lpstr>Az gelişmiş Ülkelerin Ortak Özellikleri</vt:lpstr>
      <vt:lpstr>Az gelişmiş Ülkelerin Ortak Özellikleri</vt:lpstr>
      <vt:lpstr>İnsani Gelişmişlik Düzeyi</vt:lpstr>
      <vt:lpstr>İNSANİ GELİŞMİŞLİK İNDEKSİ</vt:lpstr>
      <vt:lpstr>İNSANİ GELİŞMİŞLİK İNDEKSİ</vt:lpstr>
      <vt:lpstr>TÜRKİYE’NİN İNSANİ GELİŞMİŞLİK DÜZEYİ</vt:lpstr>
      <vt:lpstr>TÜRKİYE’NİN İNSANİ GELİŞMİŞLİK DÜZEYİ</vt:lpstr>
      <vt:lpstr>TÜRKİYE’NİN İNSANİ GELİŞMİŞLİK DÜZEYİ</vt:lpstr>
      <vt:lpstr>TÜRKİYE’NİN İNSANİ GELİŞMİŞLİK DÜZEYİ</vt:lpstr>
      <vt:lpstr>2020 İnsani Gelişme Raporu</vt:lpstr>
      <vt:lpstr>2020 İnsani Gelişme Raporu</vt:lpstr>
      <vt:lpstr>2020 İnsani Gelişme Raporu</vt:lpstr>
      <vt:lpstr>2020 İnsani Gelişme Raporu</vt:lpstr>
      <vt:lpstr>2020 İnsani Gelişme Raporu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BÜYÜME, GELİŞME VE KALKINMA</dc:title>
  <dc:creator>Customer Care</dc:creator>
  <cp:lastModifiedBy>Customer Care</cp:lastModifiedBy>
  <cp:revision>9</cp:revision>
  <dcterms:created xsi:type="dcterms:W3CDTF">2020-10-12T11:13:26Z</dcterms:created>
  <dcterms:modified xsi:type="dcterms:W3CDTF">2020-10-19T07:39:47Z</dcterms:modified>
</cp:coreProperties>
</file>